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Oswald Medium"/>
      <p:regular r:id="rId25"/>
      <p:bold r:id="rId26"/>
    </p:embeddedFont>
    <p:embeddedFont>
      <p:font typeface="Nunito"/>
      <p:regular r:id="rId27"/>
      <p:bold r:id="rId28"/>
      <p:italic r:id="rId29"/>
      <p:boldItalic r:id="rId30"/>
    </p:embeddedFont>
    <p:embeddedFont>
      <p:font typeface="Oswald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3" roundtripDataSignature="AMtx7mjNVBZE2dWBFQM81LE36NbYwUrC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Medium-bold.fntdata"/><Relationship Id="rId25" Type="http://schemas.openxmlformats.org/officeDocument/2006/relationships/font" Target="fonts/OswaldMedium-regular.fntdata"/><Relationship Id="rId28" Type="http://schemas.openxmlformats.org/officeDocument/2006/relationships/font" Target="fonts/Nunito-bold.fntdata"/><Relationship Id="rId27" Type="http://schemas.openxmlformats.org/officeDocument/2006/relationships/font" Target="fonts/Nuni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swald-regular.fntdata"/><Relationship Id="rId30" Type="http://schemas.openxmlformats.org/officeDocument/2006/relationships/font" Target="fonts/Nunito-boldItalic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Oswa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2fe30ff91e_1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g12fe30ff91e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2fe30ff91e_1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g12fe30ff91e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2fe30ff91e_1_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g12fe30ff91e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2fe30ff91e_1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g12fe30ff91e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2fe30ff91e_1_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g12fe30ff91e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fe30ff91e_1_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12fe30ff91e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2fe30ff91e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12fe30ff91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4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4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14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4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4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14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14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4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4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14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23" name="Google Shape;23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14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27" name="Google Shape;27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14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1" name="Google Shape;31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14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14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2" name="Google Shape;42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8" name="Google Shape;48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5" name="Google Shape;55;p17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8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3" name="Google Shape;63;p18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" name="Google Shape;68;p19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69" name="Google Shape;69;p19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9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9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2;p1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" name="Google Shape;73;p19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74" name="Google Shape;74;p1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77;p19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78" name="Google Shape;78;p1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19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0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8" name="Google Shape;88;p20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20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1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" name="Google Shape;99;p22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00" name="Google Shape;100;p2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22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04" name="Google Shape;104;p2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22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5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Relationship Id="rId6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32.png"/><Relationship Id="rId5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30.png"/><Relationship Id="rId5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Relationship Id="rId5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29.png"/><Relationship Id="rId5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minlang.iling-ran.ru" TargetMode="External"/><Relationship Id="rId4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10" Type="http://schemas.openxmlformats.org/officeDocument/2006/relationships/image" Target="../media/image14.png"/><Relationship Id="rId9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16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minlang.iling-ran.ru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11.jpg"/><Relationship Id="rId5" Type="http://schemas.openxmlformats.org/officeDocument/2006/relationships/image" Target="../media/image9.jpg"/><Relationship Id="rId6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/>
          <p:nvPr>
            <p:ph type="ctrTitle"/>
          </p:nvPr>
        </p:nvSpPr>
        <p:spPr>
          <a:xfrm>
            <a:off x="1788348" y="380875"/>
            <a:ext cx="6212700" cy="17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Интернет-сайт </a:t>
            </a:r>
            <a:r>
              <a:rPr b="1" lang="ru-RU" sz="2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«Малые языки России» </a:t>
            </a:r>
            <a:r>
              <a:rPr b="1" lang="ru-RU" sz="2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как источник информации для школьных и вузовских преподавателей и учащихся</a:t>
            </a:r>
            <a:endParaRPr b="1" sz="26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7" name="Google Shape;117;p1"/>
          <p:cNvSpPr txBox="1"/>
          <p:nvPr>
            <p:ph idx="1" type="subTitle"/>
          </p:nvPr>
        </p:nvSpPr>
        <p:spPr>
          <a:xfrm>
            <a:off x="2011923" y="3361732"/>
            <a:ext cx="53613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36363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Всероссийская научно-практическая конференция</a:t>
            </a:r>
            <a:endParaRPr>
              <a:solidFill>
                <a:srgbClr val="36363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36363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«Технологии искусственного интеллекта в преподавании родных языков и литератур»</a:t>
            </a:r>
            <a:endParaRPr>
              <a:solidFill>
                <a:srgbClr val="36363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>
                <a:solidFill>
                  <a:srgbClr val="36363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30.05.2022</a:t>
            </a:r>
            <a:endParaRPr>
              <a:solidFill>
                <a:srgbClr val="36363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8" name="Google Shape;11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0478" y="3680350"/>
            <a:ext cx="1153951" cy="1115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О нас" id="119" name="Google Shape;11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7826" y="1881804"/>
            <a:ext cx="8748347" cy="1554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4936" y="3889732"/>
            <a:ext cx="739711" cy="697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"/>
          <p:cNvSpPr txBox="1"/>
          <p:nvPr>
            <p:ph type="title"/>
          </p:nvPr>
        </p:nvSpPr>
        <p:spPr>
          <a:xfrm>
            <a:off x="353157" y="287699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Oswald Medium"/>
                <a:ea typeface="Oswald Medium"/>
                <a:cs typeface="Oswald Medium"/>
                <a:sym typeface="Oswald Medium"/>
              </a:rPr>
              <a:t>Знакомство с языком</a:t>
            </a:r>
            <a:endParaRPr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251" name="Google Shape;2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816" y="287699"/>
            <a:ext cx="1153951" cy="11158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2" name="Google Shape;252;p8"/>
          <p:cNvGrpSpPr/>
          <p:nvPr/>
        </p:nvGrpSpPr>
        <p:grpSpPr>
          <a:xfrm>
            <a:off x="247850" y="1010497"/>
            <a:ext cx="7851860" cy="960420"/>
            <a:chOff x="1666" y="77690"/>
            <a:chExt cx="7851860" cy="960420"/>
          </a:xfrm>
        </p:grpSpPr>
        <p:sp>
          <p:nvSpPr>
            <p:cNvPr id="253" name="Google Shape;253;p8"/>
            <p:cNvSpPr/>
            <p:nvPr/>
          </p:nvSpPr>
          <p:spPr>
            <a:xfrm>
              <a:off x="1666" y="77690"/>
              <a:ext cx="2401050" cy="960420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BD7942"/>
                </a:gs>
                <a:gs pos="100000">
                  <a:srgbClr val="FBC0A0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8"/>
            <p:cNvSpPr txBox="1"/>
            <p:nvPr/>
          </p:nvSpPr>
          <p:spPr>
            <a:xfrm>
              <a:off x="481876" y="77690"/>
              <a:ext cx="1440630" cy="960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15225" spcFirstLastPara="1" rIns="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Динамика развития языковой ситуации: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диаграмма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2090580" y="159326"/>
              <a:ext cx="3577324" cy="797148"/>
            </a:xfrm>
            <a:prstGeom prst="chevron">
              <a:avLst>
                <a:gd fmla="val 50000" name="adj"/>
              </a:avLst>
            </a:prstGeom>
            <a:solidFill>
              <a:srgbClr val="E3D6CE">
                <a:alpha val="89803"/>
              </a:srgbClr>
            </a:solidFill>
            <a:ln cap="flat" cmpd="sng" w="9525">
              <a:solidFill>
                <a:srgbClr val="233944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8"/>
            <p:cNvSpPr txBox="1"/>
            <p:nvPr/>
          </p:nvSpPr>
          <p:spPr>
            <a:xfrm>
              <a:off x="2489154" y="159326"/>
              <a:ext cx="2780176" cy="797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15225" spcFirstLastPara="1" rIns="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233944"/>
                  </a:solidFill>
                  <a:latin typeface="Arial"/>
                  <a:ea typeface="Arial"/>
                  <a:cs typeface="Arial"/>
                  <a:sym typeface="Arial"/>
                </a:rPr>
                <a:t>отображается изменение величины этнической группы, численности членов группы, считающих этнический язык родным, и численности тех, кто сообщил о владении этим языком</a:t>
              </a:r>
              <a:endParaRPr b="0" i="0" sz="1200" u="none" cap="none" strike="noStrike">
                <a:solidFill>
                  <a:srgbClr val="23394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5388902" y="159326"/>
              <a:ext cx="2464624" cy="797148"/>
            </a:xfrm>
            <a:prstGeom prst="chevron">
              <a:avLst>
                <a:gd fmla="val 50000" name="adj"/>
              </a:avLst>
            </a:prstGeom>
            <a:solidFill>
              <a:srgbClr val="E3D6CE">
                <a:alpha val="89803"/>
              </a:srgbClr>
            </a:solidFill>
            <a:ln cap="flat" cmpd="sng" w="9525">
              <a:solidFill>
                <a:srgbClr val="233944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8"/>
            <p:cNvSpPr txBox="1"/>
            <p:nvPr/>
          </p:nvSpPr>
          <p:spPr>
            <a:xfrm>
              <a:off x="5787476" y="159326"/>
              <a:ext cx="1667476" cy="797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15225" spcFirstLastPara="1" rIns="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233944"/>
                  </a:solidFill>
                  <a:latin typeface="Arial"/>
                  <a:ea typeface="Arial"/>
                  <a:cs typeface="Arial"/>
                  <a:sym typeface="Arial"/>
                </a:rPr>
                <a:t>основой для построения диаграммы служат данные переписей населения разных лет</a:t>
              </a:r>
              <a:endParaRPr b="0" i="0" sz="1200" u="none" cap="none" strike="noStrike">
                <a:solidFill>
                  <a:srgbClr val="23394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9" name="Google Shape;25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4905" y="2024833"/>
            <a:ext cx="6612911" cy="288875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8"/>
          <p:cNvSpPr txBox="1"/>
          <p:nvPr/>
        </p:nvSpPr>
        <p:spPr>
          <a:xfrm>
            <a:off x="473794" y="4422613"/>
            <a:ext cx="1811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Бежтинский</a:t>
            </a: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язык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"/>
          <p:cNvSpPr txBox="1"/>
          <p:nvPr>
            <p:ph type="title"/>
          </p:nvPr>
        </p:nvSpPr>
        <p:spPr>
          <a:xfrm>
            <a:off x="353157" y="287699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Oswald Medium"/>
                <a:ea typeface="Oswald Medium"/>
                <a:cs typeface="Oswald Medium"/>
                <a:sym typeface="Oswald Medium"/>
              </a:rPr>
              <a:t>Знакомство с языком</a:t>
            </a:r>
            <a:endParaRPr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266" name="Google Shape;26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816" y="287699"/>
            <a:ext cx="1153951" cy="11158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" name="Google Shape;267;p9"/>
          <p:cNvGrpSpPr/>
          <p:nvPr/>
        </p:nvGrpSpPr>
        <p:grpSpPr>
          <a:xfrm>
            <a:off x="228603" y="933540"/>
            <a:ext cx="7754806" cy="1114333"/>
            <a:chOff x="117967" y="733"/>
            <a:chExt cx="7754806" cy="1114333"/>
          </a:xfrm>
        </p:grpSpPr>
        <p:sp>
          <p:nvSpPr>
            <p:cNvPr id="268" name="Google Shape;268;p9"/>
            <p:cNvSpPr/>
            <p:nvPr/>
          </p:nvSpPr>
          <p:spPr>
            <a:xfrm>
              <a:off x="117967" y="733"/>
              <a:ext cx="2785834" cy="1114333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BD7942"/>
                </a:gs>
                <a:gs pos="100000">
                  <a:srgbClr val="FBC0A0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9"/>
            <p:cNvSpPr txBox="1"/>
            <p:nvPr/>
          </p:nvSpPr>
          <p:spPr>
            <a:xfrm>
              <a:off x="675134" y="733"/>
              <a:ext cx="1671501" cy="1114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17775" spcFirstLastPara="1" rIns="0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ru-RU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Сферы функционирования языка: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ru-RU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интерактивная таблица 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2541643" y="95451"/>
              <a:ext cx="2312242" cy="924897"/>
            </a:xfrm>
            <a:prstGeom prst="chevron">
              <a:avLst>
                <a:gd fmla="val 50000" name="adj"/>
              </a:avLst>
            </a:prstGeom>
            <a:solidFill>
              <a:srgbClr val="E3D6CE">
                <a:alpha val="89803"/>
              </a:srgbClr>
            </a:solidFill>
            <a:ln cap="flat" cmpd="sng" w="9525">
              <a:solidFill>
                <a:srgbClr val="233944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9"/>
            <p:cNvSpPr txBox="1"/>
            <p:nvPr/>
          </p:nvSpPr>
          <p:spPr>
            <a:xfrm>
              <a:off x="3004092" y="95451"/>
              <a:ext cx="1387345" cy="924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15225" spcFirstLastPara="1" rIns="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233944"/>
                  </a:solidFill>
                  <a:latin typeface="Arial"/>
                  <a:ea typeface="Arial"/>
                  <a:cs typeface="Arial"/>
                  <a:sym typeface="Arial"/>
                </a:rPr>
                <a:t>16 сфер с отметкой, используется ли язык в них</a:t>
              </a:r>
              <a:endParaRPr b="0" i="0" sz="1200" u="none" cap="none" strike="noStrike">
                <a:solidFill>
                  <a:srgbClr val="23394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4530172" y="95451"/>
              <a:ext cx="3342601" cy="924897"/>
            </a:xfrm>
            <a:prstGeom prst="chevron">
              <a:avLst>
                <a:gd fmla="val 50000" name="adj"/>
              </a:avLst>
            </a:prstGeom>
            <a:solidFill>
              <a:srgbClr val="E3D6CE">
                <a:alpha val="89803"/>
              </a:srgbClr>
            </a:solidFill>
            <a:ln cap="flat" cmpd="sng" w="9525">
              <a:solidFill>
                <a:srgbClr val="233944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9"/>
            <p:cNvSpPr txBox="1"/>
            <p:nvPr/>
          </p:nvSpPr>
          <p:spPr>
            <a:xfrm>
              <a:off x="4992621" y="95451"/>
              <a:ext cx="2417704" cy="924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15225" spcFirstLastPara="1" rIns="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233944"/>
                  </a:solidFill>
                  <a:latin typeface="Arial"/>
                  <a:ea typeface="Arial"/>
                  <a:cs typeface="Arial"/>
                  <a:sym typeface="Arial"/>
                </a:rPr>
                <a:t>при клике на ячейку открывается всплывающее окно с развернутой информацией об особенностях функционирования языка в данной сфере</a:t>
              </a:r>
              <a:endParaRPr b="0" i="0" sz="1200" u="none" cap="none" strike="noStrike">
                <a:solidFill>
                  <a:srgbClr val="23394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9"/>
          <p:cNvSpPr txBox="1"/>
          <p:nvPr/>
        </p:nvSpPr>
        <p:spPr>
          <a:xfrm>
            <a:off x="835269" y="4413738"/>
            <a:ext cx="18112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Кумыкский язык</a:t>
            </a:r>
            <a:endParaRPr/>
          </a:p>
        </p:txBody>
      </p:sp>
      <p:pic>
        <p:nvPicPr>
          <p:cNvPr id="275" name="Google Shape;27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6484" y="1978270"/>
            <a:ext cx="3066031" cy="2953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33002" y="1978270"/>
            <a:ext cx="3186701" cy="2953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34459" y="3351614"/>
            <a:ext cx="206619" cy="206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"/>
          <p:cNvSpPr txBox="1"/>
          <p:nvPr>
            <p:ph type="title"/>
          </p:nvPr>
        </p:nvSpPr>
        <p:spPr>
          <a:xfrm>
            <a:off x="353157" y="287699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Oswald Medium"/>
                <a:ea typeface="Oswald Medium"/>
                <a:cs typeface="Oswald Medium"/>
                <a:sym typeface="Oswald Medium"/>
              </a:rPr>
              <a:t>Знакомство с языком</a:t>
            </a:r>
            <a:endParaRPr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283" name="Google Shape;28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816" y="287699"/>
            <a:ext cx="1153951" cy="11158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4" name="Google Shape;284;p10"/>
          <p:cNvGrpSpPr/>
          <p:nvPr/>
        </p:nvGrpSpPr>
        <p:grpSpPr>
          <a:xfrm>
            <a:off x="470105" y="933540"/>
            <a:ext cx="7271803" cy="1114333"/>
            <a:chOff x="359469" y="733"/>
            <a:chExt cx="7271803" cy="1114333"/>
          </a:xfrm>
        </p:grpSpPr>
        <p:sp>
          <p:nvSpPr>
            <p:cNvPr id="285" name="Google Shape;285;p10"/>
            <p:cNvSpPr/>
            <p:nvPr/>
          </p:nvSpPr>
          <p:spPr>
            <a:xfrm>
              <a:off x="359469" y="733"/>
              <a:ext cx="2785834" cy="1114333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BD7942"/>
                </a:gs>
                <a:gs pos="100000">
                  <a:srgbClr val="FBC0A0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0"/>
            <p:cNvSpPr txBox="1"/>
            <p:nvPr/>
          </p:nvSpPr>
          <p:spPr>
            <a:xfrm>
              <a:off x="916636" y="733"/>
              <a:ext cx="1671501" cy="1114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19050" spcFirstLastPara="1" rIns="0" wrap="square" tIns="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ru-RU" sz="1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Фонетические данные: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ru-RU" sz="1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графические представления</a:t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2783146" y="95451"/>
              <a:ext cx="2312242" cy="924897"/>
            </a:xfrm>
            <a:prstGeom prst="chevron">
              <a:avLst>
                <a:gd fmla="val 50000" name="adj"/>
              </a:avLst>
            </a:prstGeom>
            <a:solidFill>
              <a:srgbClr val="E3D6CE">
                <a:alpha val="89803"/>
              </a:srgbClr>
            </a:solidFill>
            <a:ln cap="flat" cmpd="sng" w="9525">
              <a:solidFill>
                <a:srgbClr val="233944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0"/>
            <p:cNvSpPr txBox="1"/>
            <p:nvPr/>
          </p:nvSpPr>
          <p:spPr>
            <a:xfrm>
              <a:off x="3245595" y="95451"/>
              <a:ext cx="1387345" cy="924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15225" spcFirstLastPara="1" rIns="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>
                  <a:solidFill>
                    <a:srgbClr val="233944"/>
                  </a:solidFill>
                </a:rPr>
                <a:t>трапецоидная схема для вокализма, таблица для консонантизма</a:t>
              </a:r>
              <a:endParaRPr b="0" i="0" sz="1200" u="none" cap="none" strike="noStrike">
                <a:solidFill>
                  <a:srgbClr val="23394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4771675" y="95451"/>
              <a:ext cx="2859597" cy="924897"/>
            </a:xfrm>
            <a:prstGeom prst="chevron">
              <a:avLst>
                <a:gd fmla="val 50000" name="adj"/>
              </a:avLst>
            </a:prstGeom>
            <a:solidFill>
              <a:srgbClr val="E3D6CE">
                <a:alpha val="89803"/>
              </a:srgbClr>
            </a:solidFill>
            <a:ln cap="flat" cmpd="sng" w="9525">
              <a:solidFill>
                <a:srgbClr val="233944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0"/>
            <p:cNvSpPr txBox="1"/>
            <p:nvPr/>
          </p:nvSpPr>
          <p:spPr>
            <a:xfrm>
              <a:off x="5234124" y="95451"/>
              <a:ext cx="1934700" cy="924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15225" spcFirstLastPara="1" rIns="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233944"/>
                  </a:solidFill>
                  <a:latin typeface="Arial"/>
                  <a:ea typeface="Arial"/>
                  <a:cs typeface="Arial"/>
                  <a:sym typeface="Arial"/>
                </a:rPr>
                <a:t>звуковой строй каждого языка записывается в системе Международного фонетического алфавита</a:t>
              </a:r>
              <a:endParaRPr b="0" i="0" sz="1200" u="none" cap="none" strike="noStrike">
                <a:solidFill>
                  <a:srgbClr val="23394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1" name="Google Shape;291;p10"/>
          <p:cNvSpPr txBox="1"/>
          <p:nvPr/>
        </p:nvSpPr>
        <p:spPr>
          <a:xfrm>
            <a:off x="335642" y="4413738"/>
            <a:ext cx="18112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Алеутский</a:t>
            </a: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язык</a:t>
            </a:r>
            <a:endParaRPr/>
          </a:p>
        </p:txBody>
      </p:sp>
      <p:pic>
        <p:nvPicPr>
          <p:cNvPr id="292" name="Google Shape;292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7950" y="2200276"/>
            <a:ext cx="3393476" cy="2493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1424" y="2200273"/>
            <a:ext cx="3660176" cy="2685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"/>
          <p:cNvSpPr txBox="1"/>
          <p:nvPr>
            <p:ph type="title"/>
          </p:nvPr>
        </p:nvSpPr>
        <p:spPr>
          <a:xfrm>
            <a:off x="353157" y="287699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Oswald Medium"/>
                <a:ea typeface="Oswald Medium"/>
                <a:cs typeface="Oswald Medium"/>
                <a:sym typeface="Oswald Medium"/>
              </a:rPr>
              <a:t>Знакомство с языком</a:t>
            </a:r>
            <a:endParaRPr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299" name="Google Shape;29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816" y="287699"/>
            <a:ext cx="1153951" cy="11158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" name="Google Shape;300;p11"/>
          <p:cNvGrpSpPr/>
          <p:nvPr/>
        </p:nvGrpSpPr>
        <p:grpSpPr>
          <a:xfrm>
            <a:off x="353152" y="933540"/>
            <a:ext cx="7505709" cy="1114333"/>
            <a:chOff x="242516" y="733"/>
            <a:chExt cx="7505709" cy="1114333"/>
          </a:xfrm>
        </p:grpSpPr>
        <p:sp>
          <p:nvSpPr>
            <p:cNvPr id="301" name="Google Shape;301;p11"/>
            <p:cNvSpPr/>
            <p:nvPr/>
          </p:nvSpPr>
          <p:spPr>
            <a:xfrm>
              <a:off x="242516" y="733"/>
              <a:ext cx="2785834" cy="1114333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BD7942"/>
                </a:gs>
                <a:gs pos="100000">
                  <a:srgbClr val="FBC0A0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1"/>
            <p:cNvSpPr txBox="1"/>
            <p:nvPr/>
          </p:nvSpPr>
          <p:spPr>
            <a:xfrm>
              <a:off x="799683" y="733"/>
              <a:ext cx="1671501" cy="1114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19050" spcFirstLastPara="1" rIns="0" wrap="square" tIns="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ru-RU" sz="1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Витальность языка: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ru-RU" sz="1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интерактивная карта </a:t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2666192" y="95451"/>
              <a:ext cx="2890581" cy="924897"/>
            </a:xfrm>
            <a:prstGeom prst="chevron">
              <a:avLst>
                <a:gd fmla="val 50000" name="adj"/>
              </a:avLst>
            </a:prstGeom>
            <a:solidFill>
              <a:srgbClr val="E3D6CE">
                <a:alpha val="89803"/>
              </a:srgbClr>
            </a:solidFill>
            <a:ln cap="flat" cmpd="sng" w="9525">
              <a:solidFill>
                <a:srgbClr val="233944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1"/>
            <p:cNvSpPr txBox="1"/>
            <p:nvPr/>
          </p:nvSpPr>
          <p:spPr>
            <a:xfrm>
              <a:off x="3128641" y="95451"/>
              <a:ext cx="1965684" cy="924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15225" spcFirstLastPara="1" rIns="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233944"/>
                  </a:solidFill>
                  <a:latin typeface="Arial"/>
                  <a:ea typeface="Arial"/>
                  <a:cs typeface="Arial"/>
                  <a:sym typeface="Arial"/>
                </a:rPr>
                <a:t>отмечены населенные пункты и степень сохранности языка в них</a:t>
              </a: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5233060" y="95451"/>
              <a:ext cx="2515165" cy="924897"/>
            </a:xfrm>
            <a:prstGeom prst="chevron">
              <a:avLst>
                <a:gd fmla="val 50000" name="adj"/>
              </a:avLst>
            </a:prstGeom>
            <a:solidFill>
              <a:srgbClr val="E3D6CE">
                <a:alpha val="89803"/>
              </a:srgbClr>
            </a:solidFill>
            <a:ln cap="flat" cmpd="sng" w="9525">
              <a:solidFill>
                <a:srgbClr val="233944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1"/>
            <p:cNvSpPr txBox="1"/>
            <p:nvPr/>
          </p:nvSpPr>
          <p:spPr>
            <a:xfrm>
              <a:off x="5695509" y="95451"/>
              <a:ext cx="1590268" cy="924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15225" spcFirstLastPara="1" rIns="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233944"/>
                  </a:solidFill>
                  <a:latin typeface="Arial"/>
                  <a:ea typeface="Arial"/>
                  <a:cs typeface="Arial"/>
                  <a:sym typeface="Arial"/>
                </a:rPr>
                <a:t>при масштабировании населенные пункты объединяются в кластеры</a:t>
              </a:r>
              <a:endParaRPr b="0" i="0" sz="1200" u="none" cap="none" strike="noStrike">
                <a:solidFill>
                  <a:srgbClr val="23394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7" name="Google Shape;307;p11"/>
          <p:cNvSpPr txBox="1"/>
          <p:nvPr/>
        </p:nvSpPr>
        <p:spPr>
          <a:xfrm>
            <a:off x="439615" y="4413738"/>
            <a:ext cx="22068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Северноселькупский язык</a:t>
            </a:r>
            <a:endParaRPr/>
          </a:p>
        </p:txBody>
      </p:sp>
      <p:pic>
        <p:nvPicPr>
          <p:cNvPr id="308" name="Google Shape;30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97115" y="1993698"/>
            <a:ext cx="3369073" cy="2943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2fe30ff91e_1_20"/>
          <p:cNvSpPr txBox="1"/>
          <p:nvPr>
            <p:ph type="title"/>
          </p:nvPr>
        </p:nvSpPr>
        <p:spPr>
          <a:xfrm>
            <a:off x="353157" y="287699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Oswald Medium"/>
                <a:ea typeface="Oswald Medium"/>
                <a:cs typeface="Oswald Medium"/>
                <a:sym typeface="Oswald Medium"/>
              </a:rPr>
              <a:t>Ресурсы для преподавания</a:t>
            </a:r>
            <a:endParaRPr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314" name="Google Shape;314;g12fe30ff91e_1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816" y="287699"/>
            <a:ext cx="1153951" cy="11158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5" name="Google Shape;315;g12fe30ff91e_1_20"/>
          <p:cNvGrpSpPr/>
          <p:nvPr/>
        </p:nvGrpSpPr>
        <p:grpSpPr>
          <a:xfrm>
            <a:off x="353152" y="933540"/>
            <a:ext cx="7505744" cy="1114210"/>
            <a:chOff x="242516" y="733"/>
            <a:chExt cx="7505744" cy="1114210"/>
          </a:xfrm>
        </p:grpSpPr>
        <p:sp>
          <p:nvSpPr>
            <p:cNvPr id="316" name="Google Shape;316;g12fe30ff91e_1_20"/>
            <p:cNvSpPr/>
            <p:nvPr/>
          </p:nvSpPr>
          <p:spPr>
            <a:xfrm>
              <a:off x="242516" y="733"/>
              <a:ext cx="2785800" cy="1114200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BD7942"/>
                </a:gs>
                <a:gs pos="100000">
                  <a:srgbClr val="FBC0A0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g12fe30ff91e_1_20"/>
            <p:cNvSpPr txBox="1"/>
            <p:nvPr/>
          </p:nvSpPr>
          <p:spPr>
            <a:xfrm>
              <a:off x="799689" y="743"/>
              <a:ext cx="1736100" cy="11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19050" spcFirstLastPara="1" rIns="0" wrap="square" tIns="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ru-RU" sz="1500">
                  <a:solidFill>
                    <a:schemeClr val="lt1"/>
                  </a:solidFill>
                </a:rPr>
                <a:t>Функционирование языка: образование</a:t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g12fe30ff91e_1_20"/>
            <p:cNvSpPr/>
            <p:nvPr/>
          </p:nvSpPr>
          <p:spPr>
            <a:xfrm>
              <a:off x="2666192" y="95451"/>
              <a:ext cx="2890500" cy="924900"/>
            </a:xfrm>
            <a:prstGeom prst="chevron">
              <a:avLst>
                <a:gd fmla="val 50000" name="adj"/>
              </a:avLst>
            </a:prstGeom>
            <a:solidFill>
              <a:srgbClr val="E3D6CE">
                <a:alpha val="89800"/>
              </a:srgbClr>
            </a:solidFill>
            <a:ln cap="flat" cmpd="sng" w="9525">
              <a:solidFill>
                <a:srgbClr val="233944">
                  <a:alpha val="898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g12fe30ff91e_1_20"/>
            <p:cNvSpPr txBox="1"/>
            <p:nvPr/>
          </p:nvSpPr>
          <p:spPr>
            <a:xfrm>
              <a:off x="3128641" y="95451"/>
              <a:ext cx="1965600" cy="9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15225" spcFirstLastPara="1" rIns="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>
                  <a:solidFill>
                    <a:srgbClr val="233944"/>
                  </a:solidFill>
                </a:rPr>
                <a:t>текущая ситуация с представленностью языка в системе образования (в качестве средства или предмета изучения)</a:t>
              </a:r>
              <a:endParaRPr/>
            </a:p>
          </p:txBody>
        </p:sp>
        <p:sp>
          <p:nvSpPr>
            <p:cNvPr id="320" name="Google Shape;320;g12fe30ff91e_1_20"/>
            <p:cNvSpPr/>
            <p:nvPr/>
          </p:nvSpPr>
          <p:spPr>
            <a:xfrm>
              <a:off x="5233060" y="95451"/>
              <a:ext cx="2515200" cy="924900"/>
            </a:xfrm>
            <a:prstGeom prst="chevron">
              <a:avLst>
                <a:gd fmla="val 50000" name="adj"/>
              </a:avLst>
            </a:prstGeom>
            <a:solidFill>
              <a:srgbClr val="E3D6CE">
                <a:alpha val="89800"/>
              </a:srgbClr>
            </a:solidFill>
            <a:ln cap="flat" cmpd="sng" w="9525">
              <a:solidFill>
                <a:srgbClr val="233944">
                  <a:alpha val="898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g12fe30ff91e_1_20"/>
            <p:cNvSpPr txBox="1"/>
            <p:nvPr/>
          </p:nvSpPr>
          <p:spPr>
            <a:xfrm>
              <a:off x="5695509" y="95451"/>
              <a:ext cx="1590300" cy="9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15225" spcFirstLastPara="1" rIns="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>
                  <a:solidFill>
                    <a:srgbClr val="233944"/>
                  </a:solidFill>
                </a:rPr>
                <a:t>существующая учебно-методическая литература, разработанная для языка</a:t>
              </a:r>
              <a:endParaRPr b="0" i="0" sz="1200" u="none" cap="none" strike="noStrike">
                <a:solidFill>
                  <a:srgbClr val="23394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2" name="Google Shape;322;g12fe30ff91e_1_20"/>
          <p:cNvSpPr txBox="1"/>
          <p:nvPr/>
        </p:nvSpPr>
        <p:spPr>
          <a:xfrm>
            <a:off x="439615" y="4413738"/>
            <a:ext cx="2206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Вепсский</a:t>
            </a: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язык</a:t>
            </a:r>
            <a:endParaRPr/>
          </a:p>
        </p:txBody>
      </p:sp>
      <p:pic>
        <p:nvPicPr>
          <p:cNvPr id="323" name="Google Shape;323;g12fe30ff91e_1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961" y="2091975"/>
            <a:ext cx="3126238" cy="270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12fe30ff91e_1_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8825" y="2091975"/>
            <a:ext cx="2880986" cy="261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2fe30ff91e_1_37"/>
          <p:cNvSpPr txBox="1"/>
          <p:nvPr>
            <p:ph type="title"/>
          </p:nvPr>
        </p:nvSpPr>
        <p:spPr>
          <a:xfrm>
            <a:off x="353157" y="287699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Oswald Medium"/>
                <a:ea typeface="Oswald Medium"/>
                <a:cs typeface="Oswald Medium"/>
                <a:sym typeface="Oswald Medium"/>
              </a:rPr>
              <a:t>Ресурсы для преподавания</a:t>
            </a:r>
            <a:endParaRPr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330" name="Google Shape;330;g12fe30ff91e_1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816" y="287699"/>
            <a:ext cx="1153951" cy="11158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" name="Google Shape;331;g12fe30ff91e_1_37"/>
          <p:cNvGrpSpPr/>
          <p:nvPr/>
        </p:nvGrpSpPr>
        <p:grpSpPr>
          <a:xfrm>
            <a:off x="353152" y="933540"/>
            <a:ext cx="7505744" cy="1114210"/>
            <a:chOff x="242516" y="733"/>
            <a:chExt cx="7505744" cy="1114210"/>
          </a:xfrm>
        </p:grpSpPr>
        <p:sp>
          <p:nvSpPr>
            <p:cNvPr id="332" name="Google Shape;332;g12fe30ff91e_1_37"/>
            <p:cNvSpPr/>
            <p:nvPr/>
          </p:nvSpPr>
          <p:spPr>
            <a:xfrm>
              <a:off x="242516" y="733"/>
              <a:ext cx="2785800" cy="1114200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BD7942"/>
                </a:gs>
                <a:gs pos="100000">
                  <a:srgbClr val="FBC0A0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g12fe30ff91e_1_37"/>
            <p:cNvSpPr txBox="1"/>
            <p:nvPr/>
          </p:nvSpPr>
          <p:spPr>
            <a:xfrm>
              <a:off x="799689" y="743"/>
              <a:ext cx="1736100" cy="11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19050" spcFirstLastPara="1" rIns="0" wrap="square" tIns="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ru-RU" sz="1500">
                  <a:solidFill>
                    <a:schemeClr val="lt1"/>
                  </a:solidFill>
                </a:rPr>
                <a:t>Основные публикации</a:t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g12fe30ff91e_1_37"/>
            <p:cNvSpPr/>
            <p:nvPr/>
          </p:nvSpPr>
          <p:spPr>
            <a:xfrm>
              <a:off x="2666192" y="95451"/>
              <a:ext cx="2890500" cy="924900"/>
            </a:xfrm>
            <a:prstGeom prst="chevron">
              <a:avLst>
                <a:gd fmla="val 50000" name="adj"/>
              </a:avLst>
            </a:prstGeom>
            <a:solidFill>
              <a:srgbClr val="E3D6CE">
                <a:alpha val="89800"/>
              </a:srgbClr>
            </a:solidFill>
            <a:ln cap="flat" cmpd="sng" w="9525">
              <a:solidFill>
                <a:srgbClr val="233944">
                  <a:alpha val="898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g12fe30ff91e_1_37"/>
            <p:cNvSpPr txBox="1"/>
            <p:nvPr/>
          </p:nvSpPr>
          <p:spPr>
            <a:xfrm>
              <a:off x="3128641" y="95451"/>
              <a:ext cx="1965600" cy="9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15225" spcFirstLastPara="1" rIns="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>
                  <a:solidFill>
                    <a:srgbClr val="233944"/>
                  </a:solidFill>
                </a:rPr>
                <a:t>грамматики и грамматические очерки</a:t>
              </a:r>
              <a:endParaRPr/>
            </a:p>
          </p:txBody>
        </p:sp>
        <p:sp>
          <p:nvSpPr>
            <p:cNvPr id="336" name="Google Shape;336;g12fe30ff91e_1_37"/>
            <p:cNvSpPr/>
            <p:nvPr/>
          </p:nvSpPr>
          <p:spPr>
            <a:xfrm>
              <a:off x="5233060" y="95451"/>
              <a:ext cx="2515200" cy="924900"/>
            </a:xfrm>
            <a:prstGeom prst="chevron">
              <a:avLst>
                <a:gd fmla="val 50000" name="adj"/>
              </a:avLst>
            </a:prstGeom>
            <a:solidFill>
              <a:srgbClr val="E3D6CE">
                <a:alpha val="89800"/>
              </a:srgbClr>
            </a:solidFill>
            <a:ln cap="flat" cmpd="sng" w="9525">
              <a:solidFill>
                <a:srgbClr val="233944">
                  <a:alpha val="898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g12fe30ff91e_1_37"/>
            <p:cNvSpPr txBox="1"/>
            <p:nvPr/>
          </p:nvSpPr>
          <p:spPr>
            <a:xfrm>
              <a:off x="5695509" y="95451"/>
              <a:ext cx="1590300" cy="9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15225" spcFirstLastPara="1" rIns="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>
                  <a:solidFill>
                    <a:srgbClr val="233944"/>
                  </a:solidFill>
                </a:rPr>
                <a:t>словари</a:t>
              </a:r>
              <a:endParaRPr b="0" i="0" sz="1200" u="none" cap="none" strike="noStrike">
                <a:solidFill>
                  <a:srgbClr val="23394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" name="Google Shape;338;g12fe30ff91e_1_37"/>
          <p:cNvSpPr txBox="1"/>
          <p:nvPr/>
        </p:nvSpPr>
        <p:spPr>
          <a:xfrm>
            <a:off x="439615" y="4413738"/>
            <a:ext cx="2206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Собственно карельский диалект</a:t>
            </a:r>
            <a:endParaRPr/>
          </a:p>
        </p:txBody>
      </p:sp>
      <p:pic>
        <p:nvPicPr>
          <p:cNvPr id="339" name="Google Shape;339;g12fe30ff91e_1_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3850" y="2571750"/>
            <a:ext cx="4052600" cy="166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g12fe30ff91e_1_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3425" y="2697275"/>
            <a:ext cx="3214401" cy="1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2fe30ff91e_1_53"/>
          <p:cNvSpPr txBox="1"/>
          <p:nvPr>
            <p:ph type="title"/>
          </p:nvPr>
        </p:nvSpPr>
        <p:spPr>
          <a:xfrm>
            <a:off x="353157" y="287699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Oswald Medium"/>
                <a:ea typeface="Oswald Medium"/>
                <a:cs typeface="Oswald Medium"/>
                <a:sym typeface="Oswald Medium"/>
              </a:rPr>
              <a:t>Ресурсы для преподавания</a:t>
            </a:r>
            <a:endParaRPr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346" name="Google Shape;346;g12fe30ff91e_1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816" y="287699"/>
            <a:ext cx="1153951" cy="11158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7" name="Google Shape;347;g12fe30ff91e_1_53"/>
          <p:cNvGrpSpPr/>
          <p:nvPr/>
        </p:nvGrpSpPr>
        <p:grpSpPr>
          <a:xfrm>
            <a:off x="353152" y="933540"/>
            <a:ext cx="7505744" cy="1114210"/>
            <a:chOff x="242516" y="733"/>
            <a:chExt cx="7505744" cy="1114210"/>
          </a:xfrm>
        </p:grpSpPr>
        <p:sp>
          <p:nvSpPr>
            <p:cNvPr id="348" name="Google Shape;348;g12fe30ff91e_1_53"/>
            <p:cNvSpPr/>
            <p:nvPr/>
          </p:nvSpPr>
          <p:spPr>
            <a:xfrm>
              <a:off x="242516" y="733"/>
              <a:ext cx="2785800" cy="1114200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BD7942"/>
                </a:gs>
                <a:gs pos="100000">
                  <a:srgbClr val="FBC0A0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g12fe30ff91e_1_53"/>
            <p:cNvSpPr txBox="1"/>
            <p:nvPr/>
          </p:nvSpPr>
          <p:spPr>
            <a:xfrm>
              <a:off x="799689" y="743"/>
              <a:ext cx="1736100" cy="11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19050" spcFirstLastPara="1" rIns="0" wrap="square" tIns="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ru-RU" sz="1500">
                  <a:solidFill>
                    <a:schemeClr val="lt1"/>
                  </a:solidFill>
                </a:rPr>
                <a:t>Электронные ресурсы</a:t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g12fe30ff91e_1_53"/>
            <p:cNvSpPr/>
            <p:nvPr/>
          </p:nvSpPr>
          <p:spPr>
            <a:xfrm>
              <a:off x="2666192" y="95451"/>
              <a:ext cx="2890500" cy="924900"/>
            </a:xfrm>
            <a:prstGeom prst="chevron">
              <a:avLst>
                <a:gd fmla="val 50000" name="adj"/>
              </a:avLst>
            </a:prstGeom>
            <a:solidFill>
              <a:srgbClr val="E3D6CE">
                <a:alpha val="89800"/>
              </a:srgbClr>
            </a:solidFill>
            <a:ln cap="flat" cmpd="sng" w="9525">
              <a:solidFill>
                <a:srgbClr val="233944">
                  <a:alpha val="898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g12fe30ff91e_1_53"/>
            <p:cNvSpPr txBox="1"/>
            <p:nvPr/>
          </p:nvSpPr>
          <p:spPr>
            <a:xfrm>
              <a:off x="3128641" y="95451"/>
              <a:ext cx="1965600" cy="9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15225" spcFirstLastPara="1" rIns="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>
                  <a:solidFill>
                    <a:srgbClr val="233944"/>
                  </a:solidFill>
                </a:rPr>
                <a:t>электронные коллекции текстов (корпуса)</a:t>
              </a:r>
              <a:endParaRPr/>
            </a:p>
          </p:txBody>
        </p:sp>
        <p:sp>
          <p:nvSpPr>
            <p:cNvPr id="352" name="Google Shape;352;g12fe30ff91e_1_53"/>
            <p:cNvSpPr/>
            <p:nvPr/>
          </p:nvSpPr>
          <p:spPr>
            <a:xfrm>
              <a:off x="5233060" y="95451"/>
              <a:ext cx="2515200" cy="924900"/>
            </a:xfrm>
            <a:prstGeom prst="chevron">
              <a:avLst>
                <a:gd fmla="val 50000" name="adj"/>
              </a:avLst>
            </a:prstGeom>
            <a:solidFill>
              <a:srgbClr val="E3D6CE">
                <a:alpha val="89800"/>
              </a:srgbClr>
            </a:solidFill>
            <a:ln cap="flat" cmpd="sng" w="9525">
              <a:solidFill>
                <a:srgbClr val="233944">
                  <a:alpha val="898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g12fe30ff91e_1_53"/>
            <p:cNvSpPr txBox="1"/>
            <p:nvPr/>
          </p:nvSpPr>
          <p:spPr>
            <a:xfrm>
              <a:off x="5695509" y="95451"/>
              <a:ext cx="1590300" cy="9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15225" spcFirstLastPara="1" rIns="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>
                  <a:solidFill>
                    <a:srgbClr val="233944"/>
                  </a:solidFill>
                </a:rPr>
                <a:t>словари, </a:t>
              </a:r>
              <a:r>
                <a:rPr lang="ru-RU" sz="1200">
                  <a:solidFill>
                    <a:srgbClr val="233944"/>
                  </a:solidFill>
                </a:rPr>
                <a:t>энциклопедические порталы, порталы дистанционного обучения и др.</a:t>
              </a:r>
              <a:endParaRPr sz="1200">
                <a:solidFill>
                  <a:srgbClr val="233944"/>
                </a:solidFill>
              </a:endParaRPr>
            </a:p>
          </p:txBody>
        </p:sp>
      </p:grpSp>
      <p:sp>
        <p:nvSpPr>
          <p:cNvPr id="354" name="Google Shape;354;g12fe30ff91e_1_53"/>
          <p:cNvSpPr txBox="1"/>
          <p:nvPr/>
        </p:nvSpPr>
        <p:spPr>
          <a:xfrm>
            <a:off x="353140" y="4519138"/>
            <a:ext cx="2206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Башкирский язык</a:t>
            </a:r>
            <a:endParaRPr/>
          </a:p>
        </p:txBody>
      </p:sp>
      <p:pic>
        <p:nvPicPr>
          <p:cNvPr id="355" name="Google Shape;355;g12fe30ff91e_1_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1125" y="2157400"/>
            <a:ext cx="4110000" cy="236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g12fe30ff91e_1_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4111" y="2352100"/>
            <a:ext cx="3820039" cy="21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2fe30ff91e_1_7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Oswald Medium"/>
                <a:ea typeface="Oswald Medium"/>
                <a:cs typeface="Oswald Medium"/>
                <a:sym typeface="Oswald Medium"/>
              </a:rPr>
              <a:t>Перспективы</a:t>
            </a:r>
            <a:endParaRPr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362" name="Google Shape;362;g12fe30ff91e_1_77"/>
          <p:cNvSpPr txBox="1"/>
          <p:nvPr>
            <p:ph idx="1" type="body"/>
          </p:nvPr>
        </p:nvSpPr>
        <p:spPr>
          <a:xfrm>
            <a:off x="819150" y="1524825"/>
            <a:ext cx="7505700" cy="3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сайт можно будет использовать в качестве источника грамматических описаний для бесписьменных языков (например, Дагестана)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❖"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грамматические описания, представленные на сайте, могут послужить основой для создания обучающих материалов по малым языкам для использования в школах и во внеурочной деятельности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❖"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планируется разработка озвученных фонетических таблиц (раздел «Структура языка» – «Фонетика»)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❖"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разрабатывается интерактивная карта языков России, которая будет использоваться для дополнительной навигации по сайту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g12fe30ff91e_1_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816" y="287699"/>
            <a:ext cx="1153951" cy="111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2fe30ff91e_1_84"/>
          <p:cNvSpPr txBox="1"/>
          <p:nvPr>
            <p:ph type="title"/>
          </p:nvPr>
        </p:nvSpPr>
        <p:spPr>
          <a:xfrm>
            <a:off x="871850" y="200712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Oswald Medium"/>
                <a:ea typeface="Oswald Medium"/>
                <a:cs typeface="Oswald Medium"/>
                <a:sym typeface="Oswald Medium"/>
              </a:rPr>
              <a:t>Спасибо за внимание!</a:t>
            </a:r>
            <a:endParaRPr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369" name="Google Shape;369;g12fe30ff91e_1_84"/>
          <p:cNvSpPr txBox="1"/>
          <p:nvPr>
            <p:ph idx="1" type="body"/>
          </p:nvPr>
        </p:nvSpPr>
        <p:spPr>
          <a:xfrm>
            <a:off x="871850" y="2717625"/>
            <a:ext cx="75057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latin typeface="Arial"/>
                <a:ea typeface="Arial"/>
                <a:cs typeface="Arial"/>
                <a:sym typeface="Arial"/>
              </a:rPr>
              <a:t>Приглашаем на сайт нашего ресурса:</a:t>
            </a:r>
            <a:r>
              <a:rPr lang="ru-RU"/>
              <a:t> </a:t>
            </a:r>
            <a:r>
              <a:rPr lang="ru-RU" sz="16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http://minlang.iling-ran.ru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0" name="Google Shape;370;g12fe30ff91e_1_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0816" y="287699"/>
            <a:ext cx="1153951" cy="111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Oswald Medium"/>
                <a:ea typeface="Oswald Medium"/>
                <a:cs typeface="Oswald Medium"/>
                <a:sym typeface="Oswald Medium"/>
              </a:rPr>
              <a:t>П</a:t>
            </a:r>
            <a:r>
              <a:rPr lang="ru-RU">
                <a:latin typeface="Oswald Medium"/>
                <a:ea typeface="Oswald Medium"/>
                <a:cs typeface="Oswald Medium"/>
                <a:sym typeface="Oswald Medium"/>
              </a:rPr>
              <a:t>убликации</a:t>
            </a:r>
            <a:endParaRPr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376" name="Google Shape;376;p12"/>
          <p:cNvSpPr txBox="1"/>
          <p:nvPr>
            <p:ph idx="1" type="body"/>
          </p:nvPr>
        </p:nvSpPr>
        <p:spPr>
          <a:xfrm>
            <a:off x="819150" y="1800199"/>
            <a:ext cx="7865617" cy="30556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Noto Sans Symbols"/>
              <a:buChar char="❖"/>
            </a:pPr>
            <a:r>
              <a:rPr i="1" lang="ru-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Поливанов К.К., Казакевич О.А., Сердобольская Н.В., Халилова З.М., Будянская Е.М., Евстигнеева А.П., Мищенкова К.О., Мордашова Д.Д., Покровская С.В., Ренковская Е.А. </a:t>
            </a:r>
            <a:r>
              <a:rPr lang="ru-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Информационный ресурс «Малые языки России»: задачи и специфика // Малые языки в большой лингвистике. Сборник трудов конференции 2020 / Ред. Кс. П. Семёнова. 2020. C. 186–192.</a:t>
            </a:r>
            <a:endParaRPr/>
          </a:p>
          <a:p>
            <a:pPr indent="-285750" lvl="0" marL="2857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Noto Sans Symbols"/>
              <a:buChar char="❖"/>
            </a:pPr>
            <a:r>
              <a:rPr i="1" lang="ru-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Polivanov K., Kazakevich O., Serdobolskaya N., Khalilova Z., Budyanskaya E., Evstigneeva A., Mishchenkova K., Mordashova D., Pokrovskaya S., Renkovskaya E. </a:t>
            </a:r>
            <a:r>
              <a:rPr lang="ru-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Website “Minority languages of Russia”: Visualizing language data // Proceedings of the Linguistic Forum 2020: Language and Artificial Intelligence, November 12-14, 2020, Moscow, Russia. Ed. by Valery Solovyev, Natalia Loukachevitch, Olga Lyashevskaya. 2020. Electronic publication: http://ceur-ws.org/Vol-2852/paper10.pdf [Индексируется в Scopus.]</a:t>
            </a:r>
            <a:endParaRPr/>
          </a:p>
          <a:p>
            <a:pPr indent="-285750" lvl="0" marL="2857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Noto Sans Symbols"/>
              <a:buChar char="❖"/>
            </a:pPr>
            <a:r>
              <a:rPr i="1" lang="ru-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Казакевич О.А., Сердобольская Н.В., Халилова З.М., Будянская Е.М., Евстигнеева А.П., Мищенкова К.О., Мордашова Д.Д., Покровская С.В., Поливанов К.К., Ренковская Е.А. </a:t>
            </a:r>
            <a:r>
              <a:rPr lang="ru-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Шкалы витальности языков и проблемы их использования // Малые языки в большой лингвистике 2021, 23-24 апреля 2021 года, МГУ имени М. В. Ломоносова. Тезисы. МГУ им. М.В. Ломоносова, 2021. Электронная публикация: http://tipl.philol.msu.ru/application/files/1916/1855/5837/MJaBL_2021_Kazakevich_et_al.pdf</a:t>
            </a:r>
            <a:endParaRPr/>
          </a:p>
          <a:p>
            <a:pPr indent="-88900" lvl="0" marL="1714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-88900" lvl="0" marL="1714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-88900" lvl="0" marL="1714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-88900" lvl="0" marL="1714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-88900" lvl="0" marL="1714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-88900" lvl="0" marL="1714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377" name="Google Shape;37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816" y="287699"/>
            <a:ext cx="1153951" cy="111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/>
          <p:nvPr/>
        </p:nvSpPr>
        <p:spPr>
          <a:xfrm>
            <a:off x="891623" y="2439800"/>
            <a:ext cx="14727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Ольга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Казакевич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2784100" y="2439790"/>
            <a:ext cx="14559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Константин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Поливанов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1137775" y="4389108"/>
            <a:ext cx="11199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Заира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Халилова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752040" y="253080"/>
            <a:ext cx="7505280" cy="9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AF7B51"/>
                </a:solidFill>
                <a:latin typeface="Calibri"/>
                <a:ea typeface="Calibri"/>
                <a:cs typeface="Calibri"/>
                <a:sym typeface="Calibri"/>
              </a:rPr>
              <a:t>Автор</a:t>
            </a:r>
            <a:r>
              <a:rPr b="1" lang="ru-RU" sz="2400">
                <a:solidFill>
                  <a:srgbClr val="AF7B51"/>
                </a:solidFill>
                <a:latin typeface="Calibri"/>
                <a:ea typeface="Calibri"/>
                <a:cs typeface="Calibri"/>
                <a:sym typeface="Calibri"/>
              </a:rPr>
              <a:t>ы доклада</a:t>
            </a:r>
            <a:r>
              <a:rPr b="1" i="0" lang="ru-RU" sz="2400" u="none" cap="none" strike="noStrike">
                <a:solidFill>
                  <a:srgbClr val="AF7B51"/>
                </a:solidFill>
                <a:latin typeface="Calibri"/>
                <a:ea typeface="Calibri"/>
                <a:cs typeface="Calibri"/>
                <a:sym typeface="Calibri"/>
              </a:rPr>
              <a:t>: сотрудники Лаборатори</a:t>
            </a:r>
            <a:r>
              <a:rPr b="1" lang="ru-RU" sz="2400">
                <a:solidFill>
                  <a:srgbClr val="AF7B51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b="1" i="0" lang="ru-RU" sz="2400" u="none" cap="none" strike="noStrike">
                <a:solidFill>
                  <a:srgbClr val="AF7B51"/>
                </a:solidFill>
                <a:latin typeface="Calibri"/>
                <a:ea typeface="Calibri"/>
                <a:cs typeface="Calibri"/>
                <a:sym typeface="Calibri"/>
              </a:rPr>
              <a:t> исследования и сохранения малых языков ИЯз РАН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4823123" y="2439795"/>
            <a:ext cx="14559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Дарья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Мордашова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2860345" y="4370375"/>
            <a:ext cx="13956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Карина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Шейфер (Мищенкова)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6862160" y="2439795"/>
            <a:ext cx="14559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Евгения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Ренковская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4298" y="1160815"/>
            <a:ext cx="1327320" cy="138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4560" y="1182240"/>
            <a:ext cx="1327320" cy="134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5135" y="3050628"/>
            <a:ext cx="1379160" cy="142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04545" y="3050615"/>
            <a:ext cx="1379160" cy="142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45463" y="1128967"/>
            <a:ext cx="1411200" cy="144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62145" y="1145180"/>
            <a:ext cx="1393200" cy="141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"/>
          <p:cNvSpPr/>
          <p:nvPr/>
        </p:nvSpPr>
        <p:spPr>
          <a:xfrm>
            <a:off x="6874435" y="4389095"/>
            <a:ext cx="14559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Никита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Кузнецов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"/>
          <p:cNvSpPr/>
          <p:nvPr/>
        </p:nvSpPr>
        <p:spPr>
          <a:xfrm>
            <a:off x="6094795" y="2422800"/>
            <a:ext cx="3045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939400" y="3089688"/>
            <a:ext cx="1301400" cy="134496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"/>
          <p:cNvSpPr/>
          <p:nvPr/>
        </p:nvSpPr>
        <p:spPr>
          <a:xfrm>
            <a:off x="5136750" y="4389108"/>
            <a:ext cx="11199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Анастасия Груздева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59600" y="3025400"/>
            <a:ext cx="1411175" cy="14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Oswald Medium"/>
                <a:ea typeface="Oswald Medium"/>
                <a:cs typeface="Oswald Medium"/>
                <a:sym typeface="Oswald Medium"/>
              </a:rPr>
              <a:t>О проекте «Малые языки России»</a:t>
            </a:r>
            <a:endParaRPr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8" name="Google Shape;148;p3"/>
          <p:cNvSpPr txBox="1"/>
          <p:nvPr>
            <p:ph idx="1" type="body"/>
          </p:nvPr>
        </p:nvSpPr>
        <p:spPr>
          <a:xfrm>
            <a:off x="819150" y="1524825"/>
            <a:ext cx="7505700" cy="26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текущая версия сайта: </a:t>
            </a:r>
            <a:r>
              <a:rPr lang="ru-RU" sz="16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http://minlang.iling-ran.ru</a:t>
            </a: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общедоступный информационный интернет-ресурс, содержащий материалы о структуре и функционировании миноритарных языков России и их локальных вариантов</a:t>
            </a:r>
            <a:endParaRPr/>
          </a:p>
          <a:p>
            <a:pPr indent="-3429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ориентирован</a:t>
            </a: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на широкий круг пользователей: лингвисты, этнологи, историки, этнополитики, языковые активисты, носители малых языков и все, кто интересуется языками нашей страны, культурой и традициями ее народов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разрабатывается с сентября 2019 г. по настоящее время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0816" y="287699"/>
            <a:ext cx="1153951" cy="111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fe30ff91e_1_9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Oswald Medium"/>
                <a:ea typeface="Oswald Medium"/>
                <a:cs typeface="Oswald Medium"/>
                <a:sym typeface="Oswald Medium"/>
              </a:rPr>
              <a:t>О проекте «Малые языки России»</a:t>
            </a:r>
            <a:endParaRPr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55" name="Google Shape;155;g12fe30ff91e_1_90"/>
          <p:cNvSpPr txBox="1"/>
          <p:nvPr>
            <p:ph idx="1" type="body"/>
          </p:nvPr>
        </p:nvSpPr>
        <p:spPr>
          <a:xfrm>
            <a:off x="819150" y="1800200"/>
            <a:ext cx="7505700" cy="26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Сайт </a:t>
            </a: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может использоваться в качестве источника достоверной информации для школьных и вузовских преподавателей и учащихся на занятиях не только по родным языкам, но и по истории, социальной и культурной географии России, а также по краеведению отдельных регионов РФ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g12fe30ff91e_1_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816" y="287699"/>
            <a:ext cx="1153951" cy="111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Oswald Medium"/>
                <a:ea typeface="Oswald Medium"/>
                <a:cs typeface="Oswald Medium"/>
                <a:sym typeface="Oswald Medium"/>
              </a:rPr>
              <a:t>Цели и задачи проекта</a:t>
            </a:r>
            <a:endParaRPr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grpSp>
        <p:nvGrpSpPr>
          <p:cNvPr id="162" name="Google Shape;162;p4"/>
          <p:cNvGrpSpPr/>
          <p:nvPr/>
        </p:nvGrpSpPr>
        <p:grpSpPr>
          <a:xfrm>
            <a:off x="1146424" y="1801921"/>
            <a:ext cx="6851150" cy="2635057"/>
            <a:chOff x="327274" y="1721"/>
            <a:chExt cx="6851150" cy="2635057"/>
          </a:xfrm>
        </p:grpSpPr>
        <p:sp>
          <p:nvSpPr>
            <p:cNvPr id="163" name="Google Shape;163;p4"/>
            <p:cNvSpPr/>
            <p:nvPr/>
          </p:nvSpPr>
          <p:spPr>
            <a:xfrm>
              <a:off x="327274" y="1721"/>
              <a:ext cx="2635057" cy="2635057"/>
            </a:xfrm>
            <a:prstGeom prst="ellipse">
              <a:avLst/>
            </a:prstGeom>
            <a:solidFill>
              <a:srgbClr val="00796A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4"/>
            <p:cNvSpPr txBox="1"/>
            <p:nvPr/>
          </p:nvSpPr>
          <p:spPr>
            <a:xfrm>
              <a:off x="713169" y="387616"/>
              <a:ext cx="1863267" cy="18632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145000" spcFirstLastPara="1" rIns="1450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ru-RU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систематизация имеющихся сведений по языкам России</a:t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435321" y="1721"/>
              <a:ext cx="2635057" cy="2635057"/>
            </a:xfrm>
            <a:prstGeom prst="ellipse">
              <a:avLst/>
            </a:prstGeom>
            <a:solidFill>
              <a:srgbClr val="00796A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4"/>
            <p:cNvSpPr txBox="1"/>
            <p:nvPr/>
          </p:nvSpPr>
          <p:spPr>
            <a:xfrm>
              <a:off x="2821216" y="387616"/>
              <a:ext cx="1863267" cy="18632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145000" spcFirstLastPara="1" rIns="1450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ru-RU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регулярное пополнение этих сведений актуальной информацией</a:t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4543367" y="1721"/>
              <a:ext cx="2635057" cy="2635057"/>
            </a:xfrm>
            <a:prstGeom prst="ellipse">
              <a:avLst/>
            </a:prstGeom>
            <a:solidFill>
              <a:srgbClr val="00796A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4"/>
            <p:cNvSpPr txBox="1"/>
            <p:nvPr/>
          </p:nvSpPr>
          <p:spPr>
            <a:xfrm>
              <a:off x="4929262" y="387616"/>
              <a:ext cx="1863267" cy="18632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145000" spcFirstLastPara="1" rIns="1450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ru-RU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разработка наглядных визуальных представлений</a:t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9" name="Google Shape;16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3246" y="3737777"/>
            <a:ext cx="527539" cy="567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7788" y="3737777"/>
            <a:ext cx="567097" cy="56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3217" y="3730803"/>
            <a:ext cx="567097" cy="56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30816" y="287699"/>
            <a:ext cx="1153951" cy="111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Oswald Medium"/>
                <a:ea typeface="Oswald Medium"/>
                <a:cs typeface="Oswald Medium"/>
                <a:sym typeface="Oswald Medium"/>
              </a:rPr>
              <a:t>О</a:t>
            </a:r>
            <a:r>
              <a:rPr lang="ru-RU">
                <a:latin typeface="Oswald Medium"/>
                <a:ea typeface="Oswald Medium"/>
                <a:cs typeface="Oswald Medium"/>
                <a:sym typeface="Oswald Medium"/>
              </a:rPr>
              <a:t>хват</a:t>
            </a:r>
            <a:endParaRPr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78" name="Google Shape;178;p5"/>
          <p:cNvSpPr txBox="1"/>
          <p:nvPr>
            <p:ph idx="1" type="body"/>
          </p:nvPr>
        </p:nvSpPr>
        <p:spPr>
          <a:xfrm>
            <a:off x="819150" y="1800200"/>
            <a:ext cx="3884735" cy="26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Noto Sans Symbols"/>
              <a:buChar char="❖"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описано 162 языка (и диалекта)</a:t>
            </a:r>
            <a:endParaRPr/>
          </a:p>
          <a:p>
            <a:pPr indent="-285750" lvl="0" marL="2857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Noto Sans Symbols"/>
              <a:buChar char="❖"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единый шаблон описания</a:t>
            </a:r>
            <a:endParaRPr/>
          </a:p>
          <a:p>
            <a:pPr indent="-285750" lvl="0" marL="2857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Noto Sans Symbols"/>
              <a:buChar char="❖"/>
            </a:pPr>
            <a:r>
              <a:rPr lang="ru-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визуальные представления для многих разделов (см. следующие слайды)</a:t>
            </a:r>
            <a:endParaRPr/>
          </a:p>
          <a:p>
            <a:pPr indent="-88900" lvl="0" marL="1714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-88900" lvl="0" marL="1714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-88900" lvl="0" marL="1714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-88900" lvl="0" marL="1714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-88900" lvl="0" marL="1714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-88900" lvl="0" marL="1714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179" name="Google Shape;17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816" y="287699"/>
            <a:ext cx="1153951" cy="11158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5"/>
          <p:cNvGrpSpPr/>
          <p:nvPr/>
        </p:nvGrpSpPr>
        <p:grpSpPr>
          <a:xfrm>
            <a:off x="4411874" y="1440775"/>
            <a:ext cx="3977850" cy="3459000"/>
            <a:chOff x="411374" y="0"/>
            <a:chExt cx="3977850" cy="3459000"/>
          </a:xfrm>
        </p:grpSpPr>
        <p:sp>
          <p:nvSpPr>
            <p:cNvPr id="181" name="Google Shape;181;p5"/>
            <p:cNvSpPr/>
            <p:nvPr/>
          </p:nvSpPr>
          <p:spPr>
            <a:xfrm>
              <a:off x="411374" y="0"/>
              <a:ext cx="3459000" cy="34590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008B77"/>
                </a:gs>
                <a:gs pos="100000">
                  <a:srgbClr val="A5DED0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2140874" y="346047"/>
              <a:ext cx="2248350" cy="273274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00796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5"/>
            <p:cNvSpPr txBox="1"/>
            <p:nvPr/>
          </p:nvSpPr>
          <p:spPr>
            <a:xfrm>
              <a:off x="2154214" y="359387"/>
              <a:ext cx="2221670" cy="246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ru-RU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генетическая принадлежность 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2140874" y="653481"/>
              <a:ext cx="2248350" cy="273274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00796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5"/>
            <p:cNvSpPr txBox="1"/>
            <p:nvPr/>
          </p:nvSpPr>
          <p:spPr>
            <a:xfrm>
              <a:off x="2154214" y="666821"/>
              <a:ext cx="2221670" cy="246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ru-RU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территория распространения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2140874" y="960915"/>
              <a:ext cx="2248350" cy="273274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00796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5"/>
            <p:cNvSpPr txBox="1"/>
            <p:nvPr/>
          </p:nvSpPr>
          <p:spPr>
            <a:xfrm>
              <a:off x="2154214" y="974255"/>
              <a:ext cx="2221670" cy="246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ru-RU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языковые контакты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2140874" y="1268349"/>
              <a:ext cx="2248350" cy="273274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00796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5"/>
            <p:cNvSpPr txBox="1"/>
            <p:nvPr/>
          </p:nvSpPr>
          <p:spPr>
            <a:xfrm>
              <a:off x="2154214" y="1281689"/>
              <a:ext cx="2221670" cy="246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ru-RU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сферы функционирования языка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2140874" y="1575783"/>
              <a:ext cx="2248350" cy="273274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00796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5"/>
            <p:cNvSpPr txBox="1"/>
            <p:nvPr/>
          </p:nvSpPr>
          <p:spPr>
            <a:xfrm>
              <a:off x="2154214" y="1589123"/>
              <a:ext cx="2221670" cy="246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ru-RU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динамика развития языковой ситуации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2140874" y="1883216"/>
              <a:ext cx="2248350" cy="273274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00796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5"/>
            <p:cNvSpPr txBox="1"/>
            <p:nvPr/>
          </p:nvSpPr>
          <p:spPr>
            <a:xfrm>
              <a:off x="2154214" y="1896556"/>
              <a:ext cx="2221670" cy="246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ru-RU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структура языка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2140874" y="2190650"/>
              <a:ext cx="2248350" cy="273274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00796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5"/>
            <p:cNvSpPr txBox="1"/>
            <p:nvPr/>
          </p:nvSpPr>
          <p:spPr>
            <a:xfrm>
              <a:off x="2154214" y="2203990"/>
              <a:ext cx="2221670" cy="246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ru-RU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исследователи и исследовательские центры 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2140874" y="2498084"/>
              <a:ext cx="2248350" cy="273274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00796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5"/>
            <p:cNvSpPr txBox="1"/>
            <p:nvPr/>
          </p:nvSpPr>
          <p:spPr>
            <a:xfrm>
              <a:off x="2154214" y="2511424"/>
              <a:ext cx="2221670" cy="246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ru-RU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список основных публикаций и электронных ресурсов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2140874" y="2805518"/>
              <a:ext cx="2248350" cy="273274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00796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5"/>
            <p:cNvSpPr txBox="1"/>
            <p:nvPr/>
          </p:nvSpPr>
          <p:spPr>
            <a:xfrm>
              <a:off x="2154214" y="2818858"/>
              <a:ext cx="2221670" cy="246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ru-RU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наличие административной и общественной поддержки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" name="Google Shape;200;p5"/>
          <p:cNvSpPr txBox="1"/>
          <p:nvPr/>
        </p:nvSpPr>
        <p:spPr>
          <a:xfrm>
            <a:off x="4703885" y="4022317"/>
            <a:ext cx="149469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Шаблон страницы языка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"/>
          <p:cNvSpPr txBox="1"/>
          <p:nvPr>
            <p:ph type="title"/>
          </p:nvPr>
        </p:nvSpPr>
        <p:spPr>
          <a:xfrm>
            <a:off x="353157" y="287699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Oswald Medium"/>
                <a:ea typeface="Oswald Medium"/>
                <a:cs typeface="Oswald Medium"/>
                <a:sym typeface="Oswald Medium"/>
              </a:rPr>
              <a:t>Знакомство с языком</a:t>
            </a:r>
            <a:endParaRPr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grpSp>
        <p:nvGrpSpPr>
          <p:cNvPr id="206" name="Google Shape;206;p6"/>
          <p:cNvGrpSpPr/>
          <p:nvPr/>
        </p:nvGrpSpPr>
        <p:grpSpPr>
          <a:xfrm>
            <a:off x="476518" y="933540"/>
            <a:ext cx="7271803" cy="1114333"/>
            <a:chOff x="359469" y="733"/>
            <a:chExt cx="7271803" cy="1114333"/>
          </a:xfrm>
        </p:grpSpPr>
        <p:sp>
          <p:nvSpPr>
            <p:cNvPr id="207" name="Google Shape;207;p6"/>
            <p:cNvSpPr/>
            <p:nvPr/>
          </p:nvSpPr>
          <p:spPr>
            <a:xfrm>
              <a:off x="359469" y="733"/>
              <a:ext cx="2785834" cy="1114333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BD7942"/>
                </a:gs>
                <a:gs pos="100000">
                  <a:srgbClr val="FBC0A0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6"/>
            <p:cNvSpPr txBox="1"/>
            <p:nvPr/>
          </p:nvSpPr>
          <p:spPr>
            <a:xfrm>
              <a:off x="916636" y="733"/>
              <a:ext cx="1671501" cy="1114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19050" spcFirstLastPara="1" rIns="0" wrap="square" tIns="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ru-RU" sz="1500">
                  <a:solidFill>
                    <a:schemeClr val="lt1"/>
                  </a:solidFill>
                </a:rPr>
                <a:t>Карточка языка</a:t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2783146" y="95451"/>
              <a:ext cx="2312242" cy="924897"/>
            </a:xfrm>
            <a:prstGeom prst="chevron">
              <a:avLst>
                <a:gd fmla="val 50000" name="adj"/>
              </a:avLst>
            </a:prstGeom>
            <a:solidFill>
              <a:srgbClr val="E3D6CE">
                <a:alpha val="89803"/>
              </a:srgbClr>
            </a:solidFill>
            <a:ln cap="flat" cmpd="sng" w="9525">
              <a:solidFill>
                <a:srgbClr val="233944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6"/>
            <p:cNvSpPr txBox="1"/>
            <p:nvPr/>
          </p:nvSpPr>
          <p:spPr>
            <a:xfrm>
              <a:off x="3245595" y="95451"/>
              <a:ext cx="1387345" cy="924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13950" spcFirstLastPara="1" rIns="0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/>
                <a:t>краткая информация о носителях, ареале распространения, языковой семье и статусе витальности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4771675" y="95451"/>
              <a:ext cx="2859597" cy="924897"/>
            </a:xfrm>
            <a:prstGeom prst="chevron">
              <a:avLst>
                <a:gd fmla="val 50000" name="adj"/>
              </a:avLst>
            </a:prstGeom>
            <a:solidFill>
              <a:srgbClr val="E3D6CE">
                <a:alpha val="89803"/>
              </a:srgbClr>
            </a:solidFill>
            <a:ln cap="flat" cmpd="sng" w="9525">
              <a:solidFill>
                <a:srgbClr val="233944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6"/>
            <p:cNvSpPr txBox="1"/>
            <p:nvPr/>
          </p:nvSpPr>
          <p:spPr>
            <a:xfrm>
              <a:off x="5234124" y="95451"/>
              <a:ext cx="1934700" cy="924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13950" spcFirstLastPara="1" rIns="0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/>
                <a:t>ознакомительная текстовая заметка, базовая этнографическая информация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3" name="Google Shape;21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816" y="287699"/>
            <a:ext cx="1153951" cy="111580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6"/>
          <p:cNvSpPr txBox="1"/>
          <p:nvPr/>
        </p:nvSpPr>
        <p:spPr>
          <a:xfrm>
            <a:off x="353157" y="4210693"/>
            <a:ext cx="242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2"/>
                </a:solidFill>
              </a:rPr>
              <a:t>Удэгейский язык</a:t>
            </a:r>
            <a:endParaRPr/>
          </a:p>
        </p:txBody>
      </p:sp>
      <p:pic>
        <p:nvPicPr>
          <p:cNvPr id="215" name="Google Shape;215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5534" y="2047873"/>
            <a:ext cx="5163593" cy="279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2fe30ff91e_1_0"/>
          <p:cNvSpPr txBox="1"/>
          <p:nvPr>
            <p:ph type="title"/>
          </p:nvPr>
        </p:nvSpPr>
        <p:spPr>
          <a:xfrm>
            <a:off x="353157" y="287699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Oswald Medium"/>
                <a:ea typeface="Oswald Medium"/>
                <a:cs typeface="Oswald Medium"/>
                <a:sym typeface="Oswald Medium"/>
              </a:rPr>
              <a:t>Знакомство с языком</a:t>
            </a:r>
            <a:endParaRPr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grpSp>
        <p:nvGrpSpPr>
          <p:cNvPr id="221" name="Google Shape;221;g12fe30ff91e_1_0"/>
          <p:cNvGrpSpPr/>
          <p:nvPr/>
        </p:nvGrpSpPr>
        <p:grpSpPr>
          <a:xfrm>
            <a:off x="476518" y="933540"/>
            <a:ext cx="7271806" cy="1114200"/>
            <a:chOff x="359469" y="733"/>
            <a:chExt cx="7271806" cy="1114200"/>
          </a:xfrm>
        </p:grpSpPr>
        <p:sp>
          <p:nvSpPr>
            <p:cNvPr id="222" name="Google Shape;222;g12fe30ff91e_1_0"/>
            <p:cNvSpPr/>
            <p:nvPr/>
          </p:nvSpPr>
          <p:spPr>
            <a:xfrm>
              <a:off x="359469" y="733"/>
              <a:ext cx="2785800" cy="1114200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BD7942"/>
                </a:gs>
                <a:gs pos="100000">
                  <a:srgbClr val="FBC0A0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g12fe30ff91e_1_0"/>
            <p:cNvSpPr txBox="1"/>
            <p:nvPr/>
          </p:nvSpPr>
          <p:spPr>
            <a:xfrm>
              <a:off x="916636" y="733"/>
              <a:ext cx="1671600" cy="11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19050" spcFirstLastPara="1" rIns="0" wrap="square" tIns="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ru-RU" sz="1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Генетическая принадлежность: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ru-RU" sz="1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интерактивная схема </a:t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g12fe30ff91e_1_0"/>
            <p:cNvSpPr/>
            <p:nvPr/>
          </p:nvSpPr>
          <p:spPr>
            <a:xfrm>
              <a:off x="2783146" y="95451"/>
              <a:ext cx="2312100" cy="924900"/>
            </a:xfrm>
            <a:prstGeom prst="chevron">
              <a:avLst>
                <a:gd fmla="val 50000" name="adj"/>
              </a:avLst>
            </a:prstGeom>
            <a:solidFill>
              <a:srgbClr val="E3D6CE">
                <a:alpha val="89800"/>
              </a:srgbClr>
            </a:solidFill>
            <a:ln cap="flat" cmpd="sng" w="9525">
              <a:solidFill>
                <a:srgbClr val="233944">
                  <a:alpha val="898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g12fe30ff91e_1_0"/>
            <p:cNvSpPr txBox="1"/>
            <p:nvPr/>
          </p:nvSpPr>
          <p:spPr>
            <a:xfrm>
              <a:off x="3245595" y="95451"/>
              <a:ext cx="1387200" cy="9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13950" spcFirstLastPara="1" rIns="0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ru-RU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традиционное представление генетической принадлежности в древовидной форме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g12fe30ff91e_1_0"/>
            <p:cNvSpPr/>
            <p:nvPr/>
          </p:nvSpPr>
          <p:spPr>
            <a:xfrm>
              <a:off x="4771675" y="95451"/>
              <a:ext cx="2859600" cy="924900"/>
            </a:xfrm>
            <a:prstGeom prst="chevron">
              <a:avLst>
                <a:gd fmla="val 50000" name="adj"/>
              </a:avLst>
            </a:prstGeom>
            <a:solidFill>
              <a:srgbClr val="E3D6CE">
                <a:alpha val="89800"/>
              </a:srgbClr>
            </a:solidFill>
            <a:ln cap="flat" cmpd="sng" w="9525">
              <a:solidFill>
                <a:srgbClr val="233944">
                  <a:alpha val="898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g12fe30ff91e_1_0"/>
            <p:cNvSpPr txBox="1"/>
            <p:nvPr/>
          </p:nvSpPr>
          <p:spPr>
            <a:xfrm>
              <a:off x="5234124" y="95451"/>
              <a:ext cx="1934700" cy="9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13950" spcFirstLastPara="1" rIns="0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ru-RU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возможность сворачивать и разворачивать узлы дерева для фокусировки внимания на его отдельных фрагментах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8" name="Google Shape;228;g12fe30ff91e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816" y="287699"/>
            <a:ext cx="1153951" cy="111580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12fe30ff91e_1_0"/>
          <p:cNvSpPr txBox="1"/>
          <p:nvPr/>
        </p:nvSpPr>
        <p:spPr>
          <a:xfrm>
            <a:off x="353157" y="4210693"/>
            <a:ext cx="242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Уральская языковая семья (фрагмент)</a:t>
            </a:r>
            <a:endParaRPr/>
          </a:p>
        </p:txBody>
      </p:sp>
      <p:pic>
        <p:nvPicPr>
          <p:cNvPr id="230" name="Google Shape;230;g12fe30ff91e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71863" y="2034675"/>
            <a:ext cx="3609227" cy="290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/>
          <p:nvPr>
            <p:ph type="title"/>
          </p:nvPr>
        </p:nvSpPr>
        <p:spPr>
          <a:xfrm>
            <a:off x="353157" y="287699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Oswald Medium"/>
                <a:ea typeface="Oswald Medium"/>
                <a:cs typeface="Oswald Medium"/>
                <a:sym typeface="Oswald Medium"/>
              </a:rPr>
              <a:t>Знакомство с языком</a:t>
            </a:r>
            <a:endParaRPr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236" name="Google Shape;23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816" y="287699"/>
            <a:ext cx="1153951" cy="11158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p7"/>
          <p:cNvGrpSpPr/>
          <p:nvPr/>
        </p:nvGrpSpPr>
        <p:grpSpPr>
          <a:xfrm>
            <a:off x="470105" y="933540"/>
            <a:ext cx="7271803" cy="1114333"/>
            <a:chOff x="359469" y="733"/>
            <a:chExt cx="7271803" cy="1114333"/>
          </a:xfrm>
        </p:grpSpPr>
        <p:sp>
          <p:nvSpPr>
            <p:cNvPr id="238" name="Google Shape;238;p7"/>
            <p:cNvSpPr/>
            <p:nvPr/>
          </p:nvSpPr>
          <p:spPr>
            <a:xfrm>
              <a:off x="359469" y="733"/>
              <a:ext cx="2785834" cy="1114333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BD7942"/>
                </a:gs>
                <a:gs pos="100000">
                  <a:srgbClr val="FBC0A0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7"/>
            <p:cNvSpPr txBox="1"/>
            <p:nvPr/>
          </p:nvSpPr>
          <p:spPr>
            <a:xfrm>
              <a:off x="916636" y="733"/>
              <a:ext cx="1671501" cy="1114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19050" spcFirstLastPara="1" rIns="0" wrap="square" tIns="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ru-RU" sz="1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Территория распространения: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ru-RU" sz="1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интерактивная карта </a:t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2783146" y="95451"/>
              <a:ext cx="2312242" cy="924897"/>
            </a:xfrm>
            <a:prstGeom prst="chevron">
              <a:avLst>
                <a:gd fmla="val 50000" name="adj"/>
              </a:avLst>
            </a:prstGeom>
            <a:solidFill>
              <a:srgbClr val="E3D6CE">
                <a:alpha val="89803"/>
              </a:srgbClr>
            </a:solidFill>
            <a:ln cap="flat" cmpd="sng" w="9525">
              <a:solidFill>
                <a:srgbClr val="233944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7"/>
            <p:cNvSpPr txBox="1"/>
            <p:nvPr/>
          </p:nvSpPr>
          <p:spPr>
            <a:xfrm>
              <a:off x="3245595" y="95451"/>
              <a:ext cx="1387345" cy="924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15225" spcFirstLastPara="1" rIns="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233944"/>
                  </a:solidFill>
                  <a:latin typeface="Arial"/>
                  <a:ea typeface="Arial"/>
                  <a:cs typeface="Arial"/>
                  <a:sym typeface="Arial"/>
                </a:rPr>
                <a:t>отмечены нас. пункты и диалекты, каждому диалекту присваивается свой цвет</a:t>
              </a:r>
              <a:endParaRPr b="0" i="0" sz="1200" u="none" cap="none" strike="noStrike">
                <a:solidFill>
                  <a:srgbClr val="23394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4771675" y="95451"/>
              <a:ext cx="2859597" cy="924897"/>
            </a:xfrm>
            <a:prstGeom prst="chevron">
              <a:avLst>
                <a:gd fmla="val 50000" name="adj"/>
              </a:avLst>
            </a:prstGeom>
            <a:solidFill>
              <a:srgbClr val="E3D6CE">
                <a:alpha val="89803"/>
              </a:srgbClr>
            </a:solidFill>
            <a:ln cap="flat" cmpd="sng" w="9525">
              <a:solidFill>
                <a:srgbClr val="233944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7"/>
            <p:cNvSpPr txBox="1"/>
            <p:nvPr/>
          </p:nvSpPr>
          <p:spPr>
            <a:xfrm>
              <a:off x="5234124" y="95451"/>
              <a:ext cx="1934700" cy="924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15225" spcFirstLastPara="1" rIns="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233944"/>
                  </a:solidFill>
                  <a:latin typeface="Arial"/>
                  <a:ea typeface="Arial"/>
                  <a:cs typeface="Arial"/>
                  <a:sym typeface="Arial"/>
                </a:rPr>
                <a:t>особый маркер, состоящий из нескольких цветов, для населенных пунктов, где локализовано более одного диалекта</a:t>
              </a:r>
              <a:endParaRPr b="0" i="0" sz="1200" u="none" cap="none" strike="noStrike">
                <a:solidFill>
                  <a:srgbClr val="23394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" name="Google Shape;244;p7"/>
          <p:cNvSpPr txBox="1"/>
          <p:nvPr/>
        </p:nvSpPr>
        <p:spPr>
          <a:xfrm>
            <a:off x="835269" y="4413738"/>
            <a:ext cx="18112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Хакасский язык</a:t>
            </a:r>
            <a:endParaRPr/>
          </a:p>
        </p:txBody>
      </p:sp>
      <p:pic>
        <p:nvPicPr>
          <p:cNvPr id="245" name="Google Shape;24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7023" y="1952470"/>
            <a:ext cx="4633793" cy="2903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