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586" r:id="rId2"/>
    <p:sldId id="592" r:id="rId3"/>
    <p:sldId id="596" r:id="rId4"/>
    <p:sldId id="591" r:id="rId5"/>
    <p:sldId id="594" r:id="rId6"/>
    <p:sldId id="602" r:id="rId7"/>
    <p:sldId id="595" r:id="rId8"/>
    <p:sldId id="599" r:id="rId9"/>
    <p:sldId id="598" r:id="rId10"/>
    <p:sldId id="590" r:id="rId11"/>
    <p:sldId id="604" r:id="rId12"/>
    <p:sldId id="601" r:id="rId13"/>
    <p:sldId id="576" r:id="rId14"/>
    <p:sldId id="559" r:id="rId15"/>
    <p:sldId id="502" r:id="rId16"/>
    <p:sldId id="587" r:id="rId17"/>
    <p:sldId id="603" r:id="rId18"/>
    <p:sldId id="588" r:id="rId19"/>
    <p:sldId id="589" r:id="rId20"/>
    <p:sldId id="5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7FB1EF3-3F95-4C61-83B1-257CEA2390E2}">
          <p14:sldIdLst>
            <p14:sldId id="586"/>
            <p14:sldId id="592"/>
            <p14:sldId id="596"/>
            <p14:sldId id="591"/>
            <p14:sldId id="594"/>
            <p14:sldId id="602"/>
            <p14:sldId id="595"/>
            <p14:sldId id="599"/>
            <p14:sldId id="598"/>
            <p14:sldId id="590"/>
            <p14:sldId id="604"/>
            <p14:sldId id="601"/>
            <p14:sldId id="576"/>
            <p14:sldId id="559"/>
            <p14:sldId id="502"/>
            <p14:sldId id="587"/>
            <p14:sldId id="603"/>
            <p14:sldId id="588"/>
            <p14:sldId id="589"/>
            <p14:sldId id="578"/>
          </p14:sldIdLst>
        </p14:section>
        <p14:section name="Sección sin título" id="{028B464D-3BEE-4B4A-A367-5B093D53DB9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0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86429" autoAdjust="0"/>
  </p:normalViewPr>
  <p:slideViewPr>
    <p:cSldViewPr>
      <p:cViewPr varScale="1">
        <p:scale>
          <a:sx n="64" d="100"/>
          <a:sy n="64" d="100"/>
        </p:scale>
        <p:origin x="18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82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B8B796-3ACB-4978-8E0A-9A086B0B3401}" type="datetimeFigureOut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B433C8-8FD5-4831-8A78-FC857ACF5DD4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482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433C8-8FD5-4831-8A78-FC857ACF5DD4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29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Pod </a:t>
            </a:r>
            <a:r>
              <a:rPr lang="en-US" dirty="0" err="1" smtClean="0"/>
              <a:t>ugrozoj</a:t>
            </a:r>
            <a:r>
              <a:rPr lang="en-US" dirty="0" smtClean="0"/>
              <a:t> </a:t>
            </a:r>
            <a:r>
              <a:rPr lang="en-US" dirty="0" err="1" smtClean="0"/>
              <a:t>izcheznovenia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433C8-8FD5-4831-8A78-FC857ACF5DD4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31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433C8-8FD5-4831-8A78-FC857ACF5DD4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75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433C8-8FD5-4831-8A78-FC857ACF5DD4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31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433C8-8FD5-4831-8A78-FC857ACF5DD4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0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1E99-98E3-4D03-B0C4-3F73AB027DFC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EF4B-A5B5-4582-9317-8722DE75A920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BDEA-8C5E-45D1-89BB-76087E2346CB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D079-E465-48C8-BAEF-0D32C5336403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5EE1-A8DA-48E8-879D-90EB99A19D41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0339-6729-46A5-952A-1F1C95D4A6D9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40E7-279B-4CD3-BE82-4910429C5C05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1C56-A3B0-4BBE-9F40-8615E690D0E8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5FE6-69AB-4931-B967-32D42DD7E957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ECB6-6367-496A-AC59-47D8220C5800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C9A2-71A8-48E2-A822-854452A91A7F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A9DE-7D75-46BC-ABF9-8ED7E2B3BBD3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3A2F-EAB2-46BA-9877-6DA7EB296FFA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5C953-3117-4869-8B4D-E68661BA8BFA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0878-A288-4CB4-990A-1138BDBB7FF3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A4DC-158B-439E-9D78-B58CA6B887AA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C4EC-CEA8-40A5-9B0C-59CDFE4DCCC3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0491-E41D-4213-825F-40AAEF2133B9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EEF3-2A6B-4C89-9709-DDD36977925D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F9B8-AB59-4E39-98B1-901124FA2456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FCFC-60DD-4EAD-83F1-64913D7BFA4A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AB01-EE26-4889-B1CB-08BD03947587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8640C0-9E7D-498B-88B8-BF4E0F39D9DA}" type="datetime1">
              <a:rPr lang="en-US"/>
              <a:pPr>
                <a:defRPr/>
              </a:pPr>
              <a:t>5/31/2021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0006B9-B320-42CA-9D2D-97B779D2DC0D}" type="slidenum">
              <a:rPr lang="en-AU"/>
              <a:pPr>
                <a:defRPr/>
              </a:pPr>
              <a:t>‹Nº›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ndic@shh.mpg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niasdelmundo.com/c-mexico/mix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&amp;esrc=s&amp;source=images&amp;cd=&amp;cad=rja&amp;uact=8&amp;ved=2ahUKEwiz2YnOv5HfAhXSZ1AKHd4WCFsQjRx6BAgBEAU&amp;url=http://gabriela-mixes.blogspot.com/&amp;psig=AOvVaw1xVrPoksHEqJVXJEeaBmgN&amp;ust=154440190375540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niasdelmundo.com/c-mexico/mix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es-MX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MX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es-MX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RAS</a:t>
            </a:r>
            <a:br>
              <a:rPr lang="es-MX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MOSCOW 26 </a:t>
            </a:r>
            <a:r>
              <a:rPr lang="es-MX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s-MX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s-MX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ЯЗЫКОВОГО НАСЛЕДИЯ: </a:t>
            </a:r>
            <a:endParaRPr lang="es-MX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ПЕРЕДАНО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МЛАДШИМ ПОКОЛЕНИЯМ </a:t>
            </a:r>
            <a:endParaRPr lang="es-MX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УТРАЧЕНО?</a:t>
            </a:r>
            <a:endParaRPr lang="es-MX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/>
              <a:t>коллоквиум</a:t>
            </a:r>
            <a:endParaRPr lang="es-MX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нам выучить наш родной язык?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s-MX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Kondic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DLCE Max Planck Jena,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kondic@shh.mpg.de</a:t>
            </a:r>
            <a:endParaRPr lang="es-MX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954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3"/>
    </mc:Choice>
    <mc:Fallback xmlns="">
      <p:transition spd="slow" advTm="51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Fluent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grandmothers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semi-speakers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L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Taught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semi-speakers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Hugo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Antipani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Chiloé). </a:t>
            </a:r>
          </a:p>
          <a:p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culture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popular.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Orthography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Radio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Osorno (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evening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‘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Tsesungun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65"/>
    </mc:Choice>
    <mc:Fallback xmlns="">
      <p:transition spd="slow" advTm="7536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Hugo 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Antipani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Archipelago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Chiloe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0138"/>
            <a:ext cx="4104000" cy="5472000"/>
          </a:xfrm>
          <a:effectLst>
            <a:innerShdw blurRad="114300">
              <a:prstClr val="black"/>
            </a:innerShdw>
          </a:effectLst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CL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Bef>
                <a:spcPts val="0"/>
              </a:spcBef>
            </a:pP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Teacher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of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Tsesungun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language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culture</a:t>
            </a:r>
          </a:p>
          <a:p>
            <a:pPr>
              <a:spcBef>
                <a:spcPts val="0"/>
              </a:spcBef>
            </a:pP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Writes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in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Tsesungun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translates</a:t>
            </a:r>
            <a:endParaRPr lang="es-CL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Bef>
                <a:spcPts val="0"/>
              </a:spcBef>
            </a:pP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Musician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poet</a:t>
            </a:r>
            <a:endParaRPr lang="es-CL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spcBef>
                <a:spcPts val="0"/>
              </a:spcBef>
            </a:pP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Several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narratives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song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s-CL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Tsesungun</a:t>
            </a:r>
            <a:r>
              <a:rPr lang="es-CL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L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dictionary</a:t>
            </a:r>
            <a:r>
              <a:rPr lang="es-CL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Chiloe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variety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for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my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project</a:t>
            </a: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endParaRPr lang="es-CL" dirty="0" smtClean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endParaRPr lang="es-CL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A9DE-7D75-46BC-ABF9-8ED7E2B3BBD3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2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hree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Huilliche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Pualhue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(Osorno):</a:t>
            </a:r>
            <a:b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Viviana (full speaker), Iris (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-speaker), </a:t>
            </a:r>
            <a:b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Antv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(non-speaker)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830387"/>
            <a:ext cx="6034617" cy="4525963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3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6"/>
    </mc:Choice>
    <mc:Fallback xmlns="">
      <p:transition spd="slow" advTm="2193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es-MX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Mixe of Sierra Norte, Oaxaca, </a:t>
            </a:r>
            <a:r>
              <a:rPr lang="es-MX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es-MX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s-MX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s-MX" dirty="0">
              <a:solidFill>
                <a:prstClr val="white"/>
              </a:solidFill>
            </a:endParaRP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  <p:pic>
        <p:nvPicPr>
          <p:cNvPr id="5" name="Imagen 4" descr="Mix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0" y="1569970"/>
            <a:ext cx="7956000" cy="49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2051720" y="65389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SOURCE: </a:t>
            </a:r>
            <a:r>
              <a:rPr lang="en-US" sz="1100" dirty="0">
                <a:hlinkClick r:id="rId4"/>
              </a:rPr>
              <a:t>https://etniasdelmundo.com/c-mexico/mixes</a:t>
            </a:r>
            <a:r>
              <a:rPr lang="en-US" dirty="0">
                <a:hlinkClick r:id="rId4"/>
              </a:rPr>
              <a:t>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75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6"/>
    </mc:Choice>
    <mc:Fallback xmlns="">
      <p:transition spd="slow" advTm="642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Oaxaca, 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  <p:pic>
        <p:nvPicPr>
          <p:cNvPr id="5" name="irc_mi" descr="Resultado de imagen para mixes de oaxaca mapa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1308688"/>
            <a:ext cx="649224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8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9"/>
    </mc:Choice>
    <mc:Fallback xmlns="">
      <p:transition spd="slow" advTm="902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en-AU" sz="40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</a:br>
            <a:r>
              <a:rPr lang="en-AU" sz="40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Mixe</a:t>
            </a:r>
            <a:r>
              <a:rPr lang="en-AU" sz="40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(</a:t>
            </a:r>
            <a:r>
              <a:rPr lang="en-AU" sz="40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Mixe-Zoquean</a:t>
            </a:r>
            <a:r>
              <a:rPr lang="en-AU" sz="40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group)</a:t>
            </a:r>
            <a:r>
              <a:rPr lang="en-AU" sz="32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en-AU" sz="32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</a:b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 (</a:t>
            </a:r>
            <a:r>
              <a:rPr lang="es-E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endonym</a:t>
            </a:r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Ayuuk</a:t>
            </a:r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	   </a:t>
            </a:r>
          </a:p>
          <a:p>
            <a:r>
              <a:rPr lang="es-E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Endangered</a:t>
            </a:r>
            <a:r>
              <a:rPr lang="es-E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A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17 varieties (Wichmann 2008)</a:t>
            </a:r>
          </a:p>
          <a:p>
            <a:r>
              <a:rPr lang="en-A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Ayutla</a:t>
            </a:r>
            <a:r>
              <a:rPr lang="en-A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</a:t>
            </a:r>
            <a:r>
              <a:rPr lang="en-A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Grammar (Romero 2008), articles by </a:t>
            </a:r>
            <a:r>
              <a:rPr lang="en-A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Jany</a:t>
            </a:r>
            <a:r>
              <a:rPr lang="en-A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Zavala; Wichmann (typological and historical </a:t>
            </a:r>
            <a:r>
              <a:rPr lang="en-A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approach). Majority </a:t>
            </a:r>
            <a:r>
              <a:rPr lang="en-A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varieties un(der)described and undocumented.</a:t>
            </a:r>
          </a:p>
          <a:p>
            <a:r>
              <a:rPr lang="es-C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Ocotepec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C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Totontepec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North Highland Mixe (5500 </a:t>
            </a:r>
            <a:r>
              <a:rPr lang="es-C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639-3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Glottolog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1305</a:t>
            </a:r>
          </a:p>
          <a:p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Cotzocón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Puxmetacan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Midland Mixe, </a:t>
            </a:r>
            <a:r>
              <a:rPr lang="es-CL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totally</a:t>
            </a:r>
            <a:r>
              <a:rPr lang="es-C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undescribed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(13000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639-3 </a:t>
            </a:r>
            <a:r>
              <a:rPr lang="es-C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Glott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2939</a:t>
            </a:r>
          </a:p>
          <a:p>
            <a:r>
              <a:rPr lang="es-CL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Tlahuitoltepec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South Highland Mixe (16000 </a:t>
            </a:r>
            <a:r>
              <a:rPr lang="es-C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ISO 639-3 </a:t>
            </a:r>
            <a:r>
              <a:rPr lang="es-C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mxp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Glottolog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tlah</a:t>
            </a: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1239. </a:t>
            </a:r>
            <a:endParaRPr lang="en-A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3F66-82F5-4B4F-AB9F-C14F70F5E404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7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46"/>
    </mc:Choice>
    <mc:Fallback xmlns="">
      <p:transition spd="slow" advTm="4774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Ocotepec and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Cotzocon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Mixe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municipalities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vast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home. In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Tlahuitoltepec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Spanish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taught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local, he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Mixe,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in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Spanish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Mixe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varieties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Mixe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orthography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 Oaxaca.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Mixe (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Tlahuitoltepec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Ayutla). Radio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Tlahuitoltepec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203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72"/>
    </mc:Choice>
    <mc:Fallback xmlns="">
      <p:transition spd="slow" advTm="6267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805062"/>
          </a:xfrm>
        </p:spPr>
        <p:txBody>
          <a:bodyPr/>
          <a:lstStyle/>
          <a:p>
            <a:r>
              <a:rPr lang="es-CL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ngracia, Mixe de 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Ocotepec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Totontepec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4896000" cy="326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3528" y="454795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Promotora cultural’ 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CL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Promotor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Mixe (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Mixe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theater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Mixe: Mixe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gastronomy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crafts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Coordinator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s-MX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s-MX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sticks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s-C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C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traditions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transmitted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C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r>
              <a:rPr lang="es-C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C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home, in </a:t>
            </a:r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familly</a:t>
            </a:r>
            <a:endParaRPr lang="es-CL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s-CL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extracurricular </a:t>
            </a:r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s-CL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</a:t>
            </a:r>
            <a:r>
              <a:rPr lang="es-C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      (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recreates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r>
              <a:rPr lang="es-C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s-C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8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71"/>
    </mc:Choice>
    <mc:Fallback xmlns="">
      <p:transition spd="slow" advTm="5677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MX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s-MX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es-MX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cont.</a:t>
            </a:r>
            <a:endParaRPr lang="es-MX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74827"/>
              </p:ext>
            </p:extLst>
          </p:nvPr>
        </p:nvGraphicFramePr>
        <p:xfrm>
          <a:off x="657807" y="1268759"/>
          <a:ext cx="7828385" cy="497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677"/>
                <a:gridCol w="1565677"/>
                <a:gridCol w="1565677"/>
                <a:gridCol w="1565677"/>
                <a:gridCol w="1565677"/>
              </a:tblGrid>
              <a:tr h="1429237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es-MX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endParaRPr lang="es-MX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HUASTEC </a:t>
                      </a:r>
                      <a:r>
                        <a:rPr lang="es-MX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(Maya)</a:t>
                      </a:r>
                    </a:p>
                    <a:p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es-MX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TSOTSIL</a:t>
                      </a:r>
                    </a:p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(Maya)</a:t>
                      </a:r>
                    </a:p>
                    <a:p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es-MX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TSESUNGUN</a:t>
                      </a:r>
                    </a:p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Mapudun-gan</a:t>
                      </a:r>
                      <a:r>
                        <a:rPr lang="es-MX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s-MX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  <a:endParaRPr lang="es-MX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MIXE</a:t>
                      </a:r>
                    </a:p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(Mixe-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Zoquean</a:t>
                      </a:r>
                      <a:r>
                        <a:rPr lang="es-MX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es-MX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5815"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home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 no </a:t>
                      </a:r>
                      <a:r>
                        <a:rPr lang="es-MX" dirty="0" smtClean="0"/>
                        <a:t>(</a:t>
                      </a:r>
                      <a:r>
                        <a:rPr lang="es-MX" dirty="0" err="1" smtClean="0"/>
                        <a:t>cca</a:t>
                      </a:r>
                      <a:r>
                        <a:rPr lang="es-MX" dirty="0" smtClean="0"/>
                        <a:t> 50    </a:t>
                      </a:r>
                      <a:endParaRPr lang="es-MX" dirty="0" smtClean="0"/>
                    </a:p>
                    <a:p>
                      <a:r>
                        <a:rPr lang="es-MX" dirty="0" smtClean="0"/>
                        <a:t>    </a:t>
                      </a:r>
                      <a:r>
                        <a:rPr lang="es-MX" dirty="0" err="1" smtClean="0"/>
                        <a:t>years</a:t>
                      </a:r>
                      <a:r>
                        <a:rPr lang="es-MX" dirty="0" smtClean="0"/>
                        <a:t>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yes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 no (</a:t>
                      </a:r>
                      <a:r>
                        <a:rPr lang="es-MX" dirty="0" err="1" smtClean="0"/>
                        <a:t>long</a:t>
                      </a:r>
                      <a:r>
                        <a:rPr lang="es-MX" dirty="0" smtClean="0"/>
                        <a:t> </a:t>
                      </a:r>
                    </a:p>
                    <a:p>
                      <a:r>
                        <a:rPr lang="es-MX" dirty="0" smtClean="0"/>
                        <a:t>    </a:t>
                      </a:r>
                      <a:r>
                        <a:rPr lang="es-MX" dirty="0" err="1" smtClean="0"/>
                        <a:t>ago</a:t>
                      </a:r>
                      <a:r>
                        <a:rPr lang="es-MX" dirty="0" smtClean="0"/>
                        <a:t>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yes</a:t>
                      </a:r>
                      <a:endParaRPr lang="es-MX" dirty="0"/>
                    </a:p>
                  </a:txBody>
                  <a:tcPr/>
                </a:tc>
              </a:tr>
              <a:tr h="885815">
                <a:tc>
                  <a:txBody>
                    <a:bodyPr/>
                    <a:lstStyle/>
                    <a:p>
                      <a:r>
                        <a:rPr lang="es-MX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 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yes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sometimes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sometimes</a:t>
                      </a:r>
                      <a:endParaRPr lang="es-MX" dirty="0"/>
                    </a:p>
                  </a:txBody>
                  <a:tcPr/>
                </a:tc>
              </a:tr>
              <a:tr h="885815">
                <a:tc>
                  <a:txBody>
                    <a:bodyPr/>
                    <a:lstStyle/>
                    <a:p>
                      <a:r>
                        <a:rPr lang="es-MX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elsewhere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Narcizo’s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music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groups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yes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some</a:t>
                      </a:r>
                      <a:r>
                        <a:rPr lang="es-MX" baseline="0" dirty="0" smtClean="0"/>
                        <a:t>    </a:t>
                      </a:r>
                    </a:p>
                    <a:p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courses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some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courses</a:t>
                      </a:r>
                      <a:r>
                        <a:rPr lang="es-MX" dirty="0" smtClean="0"/>
                        <a:t>    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  <a:tr h="885815">
                <a:tc>
                  <a:txBody>
                    <a:bodyPr/>
                    <a:lstStyle/>
                    <a:p>
                      <a:r>
                        <a:rPr lang="es-MX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ling</a:t>
                      </a:r>
                      <a:r>
                        <a:rPr lang="es-MX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MX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</a:t>
                      </a:r>
                      <a:endParaRPr lang="es-MX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Interested</a:t>
                      </a:r>
                      <a:r>
                        <a:rPr lang="es-MX" baseline="0" dirty="0" smtClean="0"/>
                        <a:t> – </a:t>
                      </a:r>
                      <a:r>
                        <a:rPr lang="es-MX" baseline="0" dirty="0" err="1" smtClean="0"/>
                        <a:t>planning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  N/A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interested</a:t>
                      </a:r>
                      <a:r>
                        <a:rPr lang="es-MX" dirty="0" smtClean="0"/>
                        <a:t> - </a:t>
                      </a:r>
                      <a:r>
                        <a:rPr lang="es-MX" dirty="0" err="1" smtClean="0"/>
                        <a:t>planning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N/A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31"/>
    </mc:Choice>
    <mc:Fallback xmlns="">
      <p:transition spd="slow" advTm="9313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es-MX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s-MX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MX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  <a:r>
              <a:rPr lang="es-MX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 </a:t>
            </a:r>
            <a:r>
              <a:rPr lang="es-MX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indigenous</a:t>
            </a:r>
            <a:r>
              <a:rPr lang="es-MX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es-MX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MX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es-MX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endParaRPr lang="es-MX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Eastern </a:t>
            </a:r>
            <a:r>
              <a:rPr lang="es-MX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Huastec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(Mayan), 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Veracruz,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thousand</a:t>
            </a:r>
            <a:r>
              <a:rPr lang="es-MX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2006)</a:t>
            </a:r>
          </a:p>
          <a:p>
            <a:r>
              <a:rPr lang="es-MX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Tsotsil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San Isidro (Mayan)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Chiapas,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300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2013)</a:t>
            </a:r>
          </a:p>
          <a:p>
            <a:r>
              <a:rPr lang="es-MX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Tsesungun</a:t>
            </a:r>
            <a:r>
              <a:rPr lang="es-MX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Mapudungan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Patagonia, Chile; </a:t>
            </a:r>
          </a:p>
          <a:p>
            <a:pPr marL="0" indent="0">
              <a:buNone/>
            </a:pP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25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(2015)</a:t>
            </a:r>
          </a:p>
          <a:p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 (Mixe-</a:t>
            </a:r>
            <a:r>
              <a:rPr lang="es-MX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Zoquean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Oaxaca,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(2018-2020)</a:t>
            </a:r>
            <a:endParaRPr lang="es-MX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6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70"/>
    </mc:Choice>
    <mc:Fallback xmlns="">
      <p:transition spd="slow" advTm="5047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Tyoos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këjuyëp</a:t>
            </a:r>
            <a:r>
              <a:rPr lang="es-MX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</a:t>
            </a:r>
            <a:r>
              <a:rPr lang="es-MX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es-MX" sz="3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6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MX" sz="3600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s-MX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</a:t>
            </a:r>
            <a:endParaRPr lang="es-MX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  <p:pic>
        <p:nvPicPr>
          <p:cNvPr id="5" name="Marcador de contenido 4" descr="Mixes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47" y="1365050"/>
            <a:ext cx="6191250" cy="43934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2083594" y="6029523"/>
            <a:ext cx="535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SOURCE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1200" dirty="0">
                <a:solidFill>
                  <a:schemeClr val="bg1"/>
                </a:solidFill>
                <a:hlinkClick r:id="rId4"/>
              </a:rPr>
              <a:t>https://etniasdelmundo.com/c-mexico/mixes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/</a:t>
            </a:r>
            <a:endParaRPr lang="es-MX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0"/>
    </mc:Choice>
    <mc:Fallback xmlns="">
      <p:transition spd="slow" advTm="310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hontl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8593" y="4269444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chontl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8256" y="4405179"/>
            <a:ext cx="3452820" cy="258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chontl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1022" y="2242278"/>
            <a:ext cx="1775586" cy="236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chontl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551" y="0"/>
            <a:ext cx="182166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hontla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8540" y="4519477"/>
            <a:ext cx="182166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/>
          <p:cNvSpPr txBox="1"/>
          <p:nvPr/>
        </p:nvSpPr>
        <p:spPr>
          <a:xfrm>
            <a:off x="292309" y="116632"/>
            <a:ext cx="68722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South </a:t>
            </a:r>
            <a:r>
              <a:rPr lang="es-MX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Eastern </a:t>
            </a:r>
            <a:r>
              <a:rPr lang="es-MX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Huastec</a:t>
            </a:r>
            <a:r>
              <a:rPr lang="es-MX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(Mayan)</a:t>
            </a:r>
          </a:p>
          <a:p>
            <a:endParaRPr lang="es-MX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   ISO639-3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</a:t>
            </a:r>
            <a:endParaRPr lang="es-MX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Glottolog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  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huas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1242</a:t>
            </a:r>
            <a:endParaRPr lang="es-MX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Endonym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  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Teenek</a:t>
            </a:r>
            <a:endParaRPr lang="es-MX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Spoken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in: 	   Veracruz,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12 000 </a:t>
            </a:r>
          </a:p>
          <a:p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 in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</a:p>
          <a:p>
            <a:r>
              <a:rPr lang="es-MX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Francisco </a:t>
            </a:r>
            <a:r>
              <a:rPr lang="es-MX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Chontla</a:t>
            </a:r>
            <a:r>
              <a:rPr lang="es-MX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38245"/>
      </p:ext>
    </p:extLst>
  </p:cSld>
  <p:clrMapOvr>
    <a:masterClrMapping/>
  </p:clrMapOvr>
  <p:transition advTm="21979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1634"/>
            <a:ext cx="8229600" cy="1143000"/>
          </a:xfrm>
        </p:spPr>
        <p:txBody>
          <a:bodyPr/>
          <a:lstStyle/>
          <a:p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Huastec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302" y="1094010"/>
            <a:ext cx="8229600" cy="4525963"/>
          </a:xfrm>
        </p:spPr>
        <p:txBody>
          <a:bodyPr/>
          <a:lstStyle/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transmitted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Spanish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Huastec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y.o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and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taught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media.</a:t>
            </a:r>
            <a:endParaRPr lang="es-CL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Orthography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s-CL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musician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Narcizo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Cruz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</a:p>
          <a:p>
            <a:pPr marL="0" indent="0">
              <a:buNone/>
            </a:pP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Huastec</a:t>
            </a:r>
            <a:r>
              <a:rPr lang="es-C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 marL="0" indent="0">
              <a:buNone/>
            </a:pPr>
            <a:r>
              <a:rPr lang="es-C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356992"/>
            <a:ext cx="4688230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4"/>
    </mc:Choice>
    <mc:Fallback xmlns="">
      <p:transition spd="slow" advTm="431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es-MX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Tsotsil</a:t>
            </a:r>
            <a:r>
              <a:rPr lang="es-MX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San Isidro (Mayan), Chiapas, </a:t>
            </a:r>
            <a:r>
              <a:rPr lang="es-MX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endParaRPr lang="es-MX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000" y="1519212"/>
            <a:ext cx="7128000" cy="5338788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1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3"/>
    </mc:Choice>
    <mc:Fallback xmlns="">
      <p:transition spd="slow" advTm="735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b="1" dirty="0" smtClean="0">
                <a:latin typeface="Andalus" pitchFamily="2" charset="-78"/>
                <a:cs typeface="Andalus" pitchFamily="2" charset="-78"/>
              </a:rPr>
              <a:t/>
            </a:r>
            <a:br>
              <a:rPr lang="en-AU" sz="3200" b="1" dirty="0" smtClean="0">
                <a:latin typeface="Andalus" pitchFamily="2" charset="-78"/>
                <a:cs typeface="Andalus" pitchFamily="2" charset="-78"/>
              </a:rPr>
            </a:br>
            <a:endParaRPr lang="en-A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code: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A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639-3 </a:t>
            </a:r>
            <a:r>
              <a:rPr lang="en-A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tzo</a:t>
            </a:r>
            <a:endParaRPr lang="en-A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Glottolog</a:t>
            </a:r>
            <a:r>
              <a:rPr lang="en-A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code:		</a:t>
            </a:r>
            <a:r>
              <a:rPr lang="en-A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tzot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1259	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name:  </a:t>
            </a:r>
            <a:r>
              <a:rPr lang="en-A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A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Bats’i</a:t>
            </a:r>
            <a:r>
              <a:rPr lang="en-A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A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K’op</a:t>
            </a:r>
            <a:endParaRPr lang="en-A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family:	Mayan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no of speakers:	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235,000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INALI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Isidro Libertad:	about 300 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Endangerment status:  6b (threatened)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3F66-82F5-4B4F-AB9F-C14F70F5E404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7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91"/>
    </mc:Choice>
    <mc:Fallback xmlns="">
      <p:transition spd="slow" advTm="1319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Tsotsil</a:t>
            </a:r>
            <a:r>
              <a:rPr lang="es-CL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San Isidro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C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C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C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Tsotsil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SI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s-C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C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C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C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es-C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Tsotsil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bilingual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es-C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extracurricular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Tsotsil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radio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neighbouring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varieties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CL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Tsotsil</a:t>
            </a:r>
            <a:r>
              <a:rPr lang="es-CL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80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7"/>
    </mc:Choice>
    <mc:Fallback xmlns="">
      <p:transition spd="slow" advTm="4181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III </a:t>
            </a:r>
            <a:r>
              <a:rPr lang="es-CL" b="1" dirty="0" err="1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Tsesungun</a:t>
            </a:r>
            <a:r>
              <a:rPr lang="es-CL" b="1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Patagonia, Chile </a:t>
            </a:r>
            <a:endParaRPr lang="en-US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51C56-A3B0-4BBE-9F40-8615E690D0E8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  <p:pic>
        <p:nvPicPr>
          <p:cNvPr id="8" name="Picture 3" descr="C:\Users\dfaes014\Desktop\HUH territory_marked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00" y="1328316"/>
            <a:ext cx="6156000" cy="52200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20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2"/>
    </mc:Choice>
    <mc:Fallback xmlns="">
      <p:transition spd="slow" advTm="1605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en-AU" sz="4000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</a:br>
            <a:r>
              <a:rPr lang="en-AU" sz="32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Tsesungun</a:t>
            </a:r>
            <a:r>
              <a:rPr lang="en-AU" sz="32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(</a:t>
            </a:r>
            <a:r>
              <a:rPr lang="en-AU" sz="3200" dirty="0" err="1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Mapudungan</a:t>
            </a:r>
            <a:r>
              <a:rPr lang="en-AU" sz="32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), Patagonia, Chile</a:t>
            </a:r>
            <a:br>
              <a:rPr lang="en-AU" sz="32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</a:b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Huilliche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Veliche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Tsesungun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ISO 639-3 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huh</a:t>
            </a:r>
            <a:endParaRPr lang="es-E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Mapudungan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Picunche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Moluche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(center), Pehuenche (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Huil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Tsesungun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Tsesungun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(che) </a:t>
            </a:r>
            <a:r>
              <a:rPr lang="es-E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s-ES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sungun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“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A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moribund: </a:t>
            </a:r>
            <a:r>
              <a:rPr lang="en-A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</a:t>
            </a:r>
            <a:r>
              <a:rPr lang="en-A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fluent speakers (10-15 </a:t>
            </a:r>
            <a:r>
              <a:rPr lang="en-A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Osorno</a:t>
            </a:r>
            <a:r>
              <a:rPr lang="en-A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A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Chiloé</a:t>
            </a:r>
            <a:r>
              <a:rPr lang="en-A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A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Huapi</a:t>
            </a:r>
            <a:r>
              <a:rPr lang="en-A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island) out of  about 100 thousand ethnic community. </a:t>
            </a:r>
          </a:p>
          <a:p>
            <a:r>
              <a:rPr lang="en-A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concentration of </a:t>
            </a:r>
            <a:r>
              <a:rPr lang="en-A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Huilliche</a:t>
            </a:r>
            <a:r>
              <a:rPr lang="en-A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people: Province of </a:t>
            </a:r>
            <a:r>
              <a:rPr lang="en-A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Osorno</a:t>
            </a:r>
            <a:r>
              <a:rPr lang="en-A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 Juan de la Costa community.</a:t>
            </a:r>
            <a:r>
              <a:rPr lang="es-E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AU" sz="2800" dirty="0" smtClean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93F66-82F5-4B4F-AB9F-C14F70F5E404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01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1"/>
    </mc:Choice>
    <mc:Fallback xmlns="">
      <p:transition spd="slow" advTm="1406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7533</TotalTime>
  <Words>786</Words>
  <Application>Microsoft Office PowerPoint</Application>
  <PresentationFormat>Presentación en pantalla (4:3)</PresentationFormat>
  <Paragraphs>165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Andalus</vt:lpstr>
      <vt:lpstr>Arial</vt:lpstr>
      <vt:lpstr>Calibri</vt:lpstr>
      <vt:lpstr>Times New Roman</vt:lpstr>
      <vt:lpstr>Office Theme</vt:lpstr>
      <vt:lpstr>Institute of Linguistics RAS MOSCOW 26 May 2021</vt:lpstr>
      <vt:lpstr>My experience in documentation of  indigenous languages of Latin America</vt:lpstr>
      <vt:lpstr>Presentación de PowerPoint</vt:lpstr>
      <vt:lpstr>Language activities among SE Huastec</vt:lpstr>
      <vt:lpstr>II  Tsotsil de San Isidro (Mayan), Chiapas, Mexico</vt:lpstr>
      <vt:lpstr> </vt:lpstr>
      <vt:lpstr> Language activities among Tsotsil of San Isidro</vt:lpstr>
      <vt:lpstr>III Tsesungun, Patagonia, Chile </vt:lpstr>
      <vt:lpstr> Tsesungun (Mapudungan), Patagonia, Chile </vt:lpstr>
      <vt:lpstr>Tsesungun language activities</vt:lpstr>
      <vt:lpstr>Hugo Antipani  Archipelago Chiloe  </vt:lpstr>
      <vt:lpstr>Three generations of Huilliche in Pualhue (Osorno): Viviana (full speaker), Iris (semi-speaker),  Mari Antv (non-speaker)</vt:lpstr>
      <vt:lpstr>IV Mixe of Sierra Norte, Oaxaca, Mexico    </vt:lpstr>
      <vt:lpstr>The state of Oaxaca, Mexico</vt:lpstr>
      <vt:lpstr> Mixe (Mixe-Zoquean group) </vt:lpstr>
      <vt:lpstr> Language activities among Mixe</vt:lpstr>
      <vt:lpstr>Engracia, Mixe de Ocotepec (Totontepec) </vt:lpstr>
      <vt:lpstr>Language transmission in these communities: a summary</vt:lpstr>
      <vt:lpstr>Language transmission: a summary, cont.</vt:lpstr>
      <vt:lpstr>Tyoos këjuyëp!    Thank you! Mixe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HP</cp:lastModifiedBy>
  <cp:revision>1948</cp:revision>
  <dcterms:created xsi:type="dcterms:W3CDTF">2007-04-01T06:33:53Z</dcterms:created>
  <dcterms:modified xsi:type="dcterms:W3CDTF">2021-05-31T18:38:24Z</dcterms:modified>
</cp:coreProperties>
</file>