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Oswald Regular"/>
      <p:regular r:id="rId20"/>
      <p:bold r:id="rId21"/>
    </p:embeddedFont>
    <p:embeddedFont>
      <p:font typeface="Nunito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Regular-regular.fntdata"/><Relationship Id="rId22" Type="http://schemas.openxmlformats.org/officeDocument/2006/relationships/font" Target="fonts/Nunito-regular.fntdata"/><Relationship Id="rId21" Type="http://schemas.openxmlformats.org/officeDocument/2006/relationships/font" Target="fonts/OswaldRegular-bold.fntdata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Nunito-boldItalic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2e04390ad_2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2e04390ad_2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2e04390ad_2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2e04390ad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2e04390ad_2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2e04390ad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2e04390ad_2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2e04390ad_2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2e04390ad_2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2e04390ad_2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2e04390ad_2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2e04390ad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2e04390ad_2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2e04390ad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2e04390ad_2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2e04390ad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2e04390ad_2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2e04390ad_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2e04390ad_2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2e04390ad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2e04390a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2e04390a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2e04390ad_2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2e04390ad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2e04390ad_2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2e04390ad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11" Type="http://schemas.openxmlformats.org/officeDocument/2006/relationships/image" Target="../media/image5.jpg"/><Relationship Id="rId10" Type="http://schemas.openxmlformats.org/officeDocument/2006/relationships/image" Target="../media/image11.png"/><Relationship Id="rId12" Type="http://schemas.openxmlformats.org/officeDocument/2006/relationships/image" Target="../media/image9.jpg"/><Relationship Id="rId9" Type="http://schemas.openxmlformats.org/officeDocument/2006/relationships/image" Target="../media/image4.jp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3.jpg"/><Relationship Id="rId8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minlang.iling-ran.r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Информационный ресурс </a:t>
            </a:r>
            <a:endParaRPr b="1" sz="3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«Малые языки России»: </a:t>
            </a:r>
            <a:endParaRPr b="1" sz="3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задачи и специфика</a:t>
            </a:r>
            <a:endParaRPr b="1"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2"/>
            <a:ext cx="5361300" cy="528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МЯБЛ-2020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478" y="3680350"/>
            <a:ext cx="1153951" cy="111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 Regular"/>
                <a:ea typeface="Oswald Regular"/>
                <a:cs typeface="Oswald Regular"/>
                <a:sym typeface="Oswald Regular"/>
              </a:rPr>
              <a:t>Типы информации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05" name="Google Shape;205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иллюстративные материалы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несколько текстов на разных локальных вариантах языка с морфологической индексацией и переводом на русский язык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аудиозаписи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возможности, видеозаписи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небольшая подборка фотографий из районов, где были собраны материалы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type="title"/>
          </p:nvPr>
        </p:nvSpPr>
        <p:spPr>
          <a:xfrm>
            <a:off x="819150" y="3940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 Regular"/>
                <a:ea typeface="Oswald Regular"/>
                <a:cs typeface="Oswald Regular"/>
                <a:sym typeface="Oswald Regular"/>
              </a:rPr>
              <a:t>Проблемы разработки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866850" y="1026750"/>
            <a:ext cx="7410300" cy="30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проектирование: модели данных, структуры разделов, страниц </a:t>
            </a:r>
            <a:b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прочих элементов; дизайн в полном смысле этого слова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представлений, шаблонов, интерфейсов, </a:t>
            </a:r>
            <a:b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стилей и виджетов, навигации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юзабилити (не забывать о том, чтобы было интуитивно понятно)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SEO-оптимизация (соответствие стандартам и интеграция </a:t>
            </a:r>
            <a:b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поисковые системы и социальные сети)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автоматизированной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системы управления содержимым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поддержка разных 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устройств (телефонов, планшетов, экранов)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учитывать масштабируемость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конфигурация и обслуживание сервера и системы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type="title"/>
          </p:nvPr>
        </p:nvSpPr>
        <p:spPr>
          <a:xfrm>
            <a:off x="3073934" y="-1995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 Regular"/>
                <a:ea typeface="Oswald Regular"/>
                <a:cs typeface="Oswald Regular"/>
                <a:sym typeface="Oswald Regular"/>
              </a:rPr>
              <a:t>Объём данных 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17" name="Google Shape;217;p24"/>
          <p:cNvSpPr txBox="1"/>
          <p:nvPr>
            <p:ph idx="4294967295" type="body"/>
          </p:nvPr>
        </p:nvSpPr>
        <p:spPr>
          <a:xfrm>
            <a:off x="0" y="1050500"/>
            <a:ext cx="68820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❖"/>
            </a:pPr>
            <a:r>
              <a:rPr b="1"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данный момент</a:t>
            </a:r>
            <a: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 языков: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➢"/>
            </a:pPr>
            <a: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языка Сибири с количеством носителей от 20 до 60 человек (</a:t>
            </a:r>
            <a:r>
              <a:rPr i="1"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чулымско-тюркский, тофаларский, лесной энецкий, кетский</a:t>
            </a:r>
            <a: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➢"/>
            </a:pPr>
            <a: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языка Дальнего Востока с количеством носителей от 2 до 10 человек (</a:t>
            </a:r>
            <a:r>
              <a:rPr i="1"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медновский алеутский, алеутский, уильтинский (орокский), негидальский</a:t>
            </a:r>
            <a: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➢"/>
            </a:pPr>
            <a: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язык севера Европейской части России с количеством носителей менее 10 человек (</a:t>
            </a:r>
            <a:r>
              <a:rPr i="1"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водский</a:t>
            </a:r>
            <a: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➢"/>
            </a:pPr>
            <a: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языка Северного Кавказа с количеством носителей от 500 до 10000 человек (</a:t>
            </a:r>
            <a:r>
              <a:rPr i="1"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хваршинский, чирагский, бежтинский</a:t>
            </a:r>
            <a: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❖"/>
            </a:pPr>
            <a:r>
              <a:rPr b="1"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концу 2020 года</a:t>
            </a:r>
            <a: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планируется представить материалы 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разной степенью детализации по 100 языкам России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Oswald"/>
                <a:ea typeface="Oswald"/>
                <a:cs typeface="Oswald"/>
                <a:sym typeface="Oswald"/>
              </a:rPr>
              <a:t>Демонстрация сайта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Oswald"/>
                <a:ea typeface="Oswald"/>
                <a:cs typeface="Oswald"/>
                <a:sym typeface="Oswald"/>
              </a:rPr>
              <a:t>Спасибо за внимание!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752075" y="2529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Calibri"/>
                <a:ea typeface="Calibri"/>
                <a:cs typeface="Calibri"/>
                <a:sym typeface="Calibri"/>
              </a:rPr>
              <a:t>Лаборатория исследования и сохранения малых языков, Институт языкознания РАН</a:t>
            </a:r>
            <a:endParaRPr b="1" sz="24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10" y="1207575"/>
            <a:ext cx="1292689" cy="13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426550" y="2504950"/>
            <a:ext cx="18354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Ольга Анатольевна Казакевич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1961" y="1207575"/>
            <a:ext cx="1210239" cy="13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2138963" y="2504950"/>
            <a:ext cx="145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Константин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Поливанов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6742" y="1240975"/>
            <a:ext cx="1655058" cy="12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/>
        </p:nvSpPr>
        <p:spPr>
          <a:xfrm>
            <a:off x="3906163" y="2504950"/>
            <a:ext cx="145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Наталья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Сердобольская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6341" y="1240975"/>
            <a:ext cx="1120334" cy="12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5846113" y="2504950"/>
            <a:ext cx="112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Заира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Халилова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9471" y="1225425"/>
            <a:ext cx="1064604" cy="136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/>
          <p:nvPr/>
        </p:nvSpPr>
        <p:spPr>
          <a:xfrm>
            <a:off x="7350650" y="2504950"/>
            <a:ext cx="145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Елена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Будянская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2075" y="3098950"/>
            <a:ext cx="1120326" cy="131553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 txBox="1"/>
          <p:nvPr/>
        </p:nvSpPr>
        <p:spPr>
          <a:xfrm>
            <a:off x="534388" y="4336625"/>
            <a:ext cx="145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Анастасия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Евстигнеева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74175" y="3039250"/>
            <a:ext cx="1210250" cy="139662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 txBox="1"/>
          <p:nvPr/>
        </p:nvSpPr>
        <p:spPr>
          <a:xfrm>
            <a:off x="3955938" y="4336625"/>
            <a:ext cx="145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Дарья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Мордашова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86071" y="3098919"/>
            <a:ext cx="1456199" cy="1315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 txBox="1"/>
          <p:nvPr/>
        </p:nvSpPr>
        <p:spPr>
          <a:xfrm>
            <a:off x="2368175" y="4336625"/>
            <a:ext cx="12102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Карина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Мищенкова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95700" y="3025787"/>
            <a:ext cx="1210200" cy="146186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4"/>
          <p:cNvSpPr txBox="1"/>
          <p:nvPr/>
        </p:nvSpPr>
        <p:spPr>
          <a:xfrm>
            <a:off x="7394288" y="4414475"/>
            <a:ext cx="145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Евгения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Ренковская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5798125" y="4379975"/>
            <a:ext cx="12102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Софья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Покровская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85675" y="3006625"/>
            <a:ext cx="907375" cy="14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 Regular"/>
                <a:ea typeface="Oswald Regular"/>
                <a:cs typeface="Oswald Regular"/>
                <a:sym typeface="Oswald Regular"/>
              </a:rPr>
              <a:t>Ресурс “Малые языки России”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819150" y="1800200"/>
            <a:ext cx="75057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пилотная версия сайта: </a:t>
            </a:r>
            <a:r>
              <a:rPr lang="ru" sz="18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http://minlang.iling-ran.ru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общедоступный информационный интернет-ресурс, содержащий материалы о структуре и функционировании миноритарных языков России и их локальных вариантов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задачи: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систематизация имеющихся сведений по конкретным языкам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регулярное пополнение этих сведений актуальной информацией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00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 Regular"/>
                <a:ea typeface="Oswald Regular"/>
                <a:cs typeface="Oswald Regular"/>
                <a:sym typeface="Oswald Regular"/>
              </a:rPr>
              <a:t>Источники данных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7" name="Google Shape;167;p16"/>
          <p:cNvSpPr txBox="1"/>
          <p:nvPr>
            <p:ph idx="1" type="body"/>
          </p:nvPr>
        </p:nvSpPr>
        <p:spPr>
          <a:xfrm>
            <a:off x="819150" y="1702900"/>
            <a:ext cx="7505700" cy="30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полевые данные, в частности, данные экспедиций последних лет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держим прямой контакт с исследователями как в России, так и за рубежом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данные всероссийских и всесоюзных переписей населения (в частности, 1989, 2002, 2010, 2020)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предполагается привлечь также ранние описания языков, по большей части относящиеся к прошлому столетию, что позволит отслеживать динамику языковой ситуации в случае каждого конкретного языка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/>
          <p:nvPr>
            <p:ph type="title"/>
          </p:nvPr>
        </p:nvSpPr>
        <p:spPr>
          <a:xfrm>
            <a:off x="3047484" y="6915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 Regular"/>
                <a:ea typeface="Oswald Regular"/>
                <a:cs typeface="Oswald Regular"/>
                <a:sym typeface="Oswald Regular"/>
              </a:rPr>
              <a:t>Целевая аудитория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3" name="Google Shape;173;p17"/>
          <p:cNvSpPr txBox="1"/>
          <p:nvPr>
            <p:ph idx="4294967295" type="body"/>
          </p:nvPr>
        </p:nvSpPr>
        <p:spPr>
          <a:xfrm>
            <a:off x="431225" y="1547425"/>
            <a:ext cx="7505700" cy="8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лингвисты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этнологи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историки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этнополитики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языковые активисты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носители малых языков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интересующиеся языками нашей страны,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культурой и традициями её народов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>
            <p:ph type="title"/>
          </p:nvPr>
        </p:nvSpPr>
        <p:spPr>
          <a:xfrm>
            <a:off x="763225" y="8708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 Regular"/>
                <a:ea typeface="Oswald Regular"/>
                <a:cs typeface="Oswald Regular"/>
                <a:sym typeface="Oswald Regular"/>
              </a:rPr>
              <a:t>Типы информации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9" name="Google Shape;179;p18"/>
          <p:cNvSpPr txBox="1"/>
          <p:nvPr>
            <p:ph idx="1" type="body"/>
          </p:nvPr>
        </p:nvSpPr>
        <p:spPr>
          <a:xfrm>
            <a:off x="693975" y="1918575"/>
            <a:ext cx="7505700" cy="20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география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интерактивной карта языков России на заглавной странице сайта: языки показаны точечно, по населенным пунктам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описании каждого языка дается фрагмент карты, на котором отображается распределение локальных вариантов языка по населенным пунктам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генетическая принадлежность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>
            <p:ph type="title"/>
          </p:nvPr>
        </p:nvSpPr>
        <p:spPr>
          <a:xfrm>
            <a:off x="763225" y="8708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 Regular"/>
                <a:ea typeface="Oswald Regular"/>
                <a:cs typeface="Oswald Regular"/>
                <a:sym typeface="Oswald Regular"/>
              </a:rPr>
              <a:t>Типы информации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5" name="Google Shape;185;p19"/>
          <p:cNvSpPr txBox="1"/>
          <p:nvPr>
            <p:ph idx="1" type="body"/>
          </p:nvPr>
        </p:nvSpPr>
        <p:spPr>
          <a:xfrm>
            <a:off x="693975" y="1918575"/>
            <a:ext cx="7505700" cy="20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социолингвистика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сферы функционирования языка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юридический статус языка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наличие письменности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наличие литературной нормы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языковые контакты и многоязычие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динамика развития языковой ситуации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 Regular"/>
                <a:ea typeface="Oswald Regular"/>
                <a:cs typeface="Oswald Regular"/>
                <a:sym typeface="Oswald Regular"/>
              </a:rPr>
              <a:t>Типы информации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1" name="Google Shape;191;p20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лингвистические характеристики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фонетика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морфология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синтаксис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лексика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0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исследование языка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история изучения языка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актуальные специалисты и научные центры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публикации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swald Regular"/>
                <a:ea typeface="Oswald Regular"/>
                <a:cs typeface="Oswald Regular"/>
                <a:sym typeface="Oswald Regular"/>
              </a:rPr>
              <a:t>Типы информации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доступные ресурсы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электронные корпуса и коллекции текстов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другие типы электронных ресурсов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1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административная и общественная поддержка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